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0"/>
  </p:notesMasterIdLst>
  <p:sldIdLst>
    <p:sldId id="373" r:id="rId2"/>
    <p:sldId id="3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C711E-5546-4E58-B9EE-C5E1F77E4271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67DA0-DEA5-4C90-9435-0B58492E4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63B3A-78C2-4213-8745-9E60F765C7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2948-90E5-46CB-A4EB-0E4DE96EAE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63B3A-78C2-4213-8745-9E60F765C74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9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63B3A-78C2-4213-8745-9E60F765C74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CC9073D-D942-4E42-9D14-386595DB925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3FEAF6A-5F23-4C2D-88D5-E31B5C35EA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0B2zub8WPGWbkamdETmp5U1hsaFk/view?usp=drive_web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twitter.com/RohiniBakshi/status/902179935875420160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hyperlink" Target="http://www.deepika.com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590802"/>
            <a:ext cx="8153400" cy="3352799"/>
          </a:xfrm>
        </p:spPr>
        <p:txBody>
          <a:bodyPr>
            <a:normAutofit/>
          </a:bodyPr>
          <a:lstStyle/>
          <a:p>
            <a:r>
              <a:rPr lang="hi-IN" sz="4000" dirty="0" smtClean="0"/>
              <a:t>मि</a:t>
            </a:r>
            <a:r>
              <a:rPr lang="sa-IN" sz="4000" dirty="0" smtClean="0"/>
              <a:t>राण्डा-हाउसमहाविद्यालयस्य  </a:t>
            </a:r>
          </a:p>
          <a:p>
            <a:pPr marL="109728" indent="0">
              <a:buNone/>
            </a:pPr>
            <a:r>
              <a:rPr lang="sa-IN" sz="4000" dirty="0"/>
              <a:t> </a:t>
            </a:r>
            <a:r>
              <a:rPr lang="sa-IN" sz="4000" dirty="0" smtClean="0"/>
              <a:t>   </a:t>
            </a:r>
            <a:r>
              <a:rPr lang="hi-IN" sz="4000" dirty="0" smtClean="0"/>
              <a:t>  </a:t>
            </a:r>
            <a:r>
              <a:rPr lang="sa-IN" sz="4000" dirty="0" smtClean="0"/>
              <a:t>  संस्कृत-विभागः</a:t>
            </a:r>
          </a:p>
          <a:p>
            <a:pPr marL="109728" indent="0">
              <a:buNone/>
            </a:pPr>
            <a:r>
              <a:rPr lang="sa-IN" sz="4000" dirty="0" smtClean="0"/>
              <a:t>     [दिल्ली-विश्वविद्यालयः]  </a:t>
            </a:r>
          </a:p>
          <a:p>
            <a:r>
              <a:rPr lang="sa-IN" sz="4000" dirty="0" smtClean="0"/>
              <a:t>श्री</a:t>
            </a:r>
            <a:r>
              <a:rPr lang="hi-IN" sz="4000" dirty="0" smtClean="0"/>
              <a:t>एम्.एल्.गुप्ता-स्मृति</a:t>
            </a:r>
            <a:r>
              <a:rPr lang="sa-IN" sz="4000" dirty="0" smtClean="0"/>
              <a:t>-</a:t>
            </a:r>
            <a:r>
              <a:rPr lang="hi-IN" sz="4000" dirty="0" smtClean="0"/>
              <a:t>व्याख्यानमाला</a:t>
            </a:r>
            <a:endParaRPr lang="sa-IN" sz="4000" dirty="0" smtClean="0"/>
          </a:p>
          <a:p>
            <a:r>
              <a:rPr lang="sa-IN" sz="4000" dirty="0"/>
              <a:t> </a:t>
            </a:r>
            <a:r>
              <a:rPr lang="sa-IN" sz="4000" dirty="0" smtClean="0"/>
              <a:t>              ११-जनवरी,२०१९ </a:t>
            </a:r>
            <a:r>
              <a:rPr lang="hi-IN" sz="4000" dirty="0" smtClean="0"/>
              <a:t> 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09600"/>
            <a:ext cx="7467600" cy="1600200"/>
          </a:xfrm>
        </p:spPr>
        <p:txBody>
          <a:bodyPr>
            <a:no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sa-IN" sz="4000" b="0" dirty="0" smtClean="0">
                <a:solidFill>
                  <a:srgbClr val="FF0000"/>
                </a:solidFill>
              </a:rPr>
              <a:t>संस्कृतस्य आधुनिकं स्वरूपम्  </a:t>
            </a:r>
            <a:r>
              <a:rPr lang="hi-IN" sz="4000" b="0" dirty="0" smtClean="0">
                <a:solidFill>
                  <a:srgbClr val="FF0000"/>
                </a:solidFill>
              </a:rPr>
              <a:t/>
            </a:r>
            <a:br>
              <a:rPr lang="hi-IN" sz="4000" b="0" dirty="0" smtClean="0">
                <a:solidFill>
                  <a:srgbClr val="FF0000"/>
                </a:solidFill>
              </a:rPr>
            </a:br>
            <a:r>
              <a:rPr lang="hi-IN" sz="4000" b="0" dirty="0">
                <a:solidFill>
                  <a:srgbClr val="FF0000"/>
                </a:solidFill>
              </a:rPr>
              <a:t> </a:t>
            </a:r>
            <a:r>
              <a:rPr lang="hi-IN" sz="4000" b="0" dirty="0" smtClean="0">
                <a:solidFill>
                  <a:srgbClr val="FF0000"/>
                </a:solidFill>
              </a:rPr>
              <a:t>  </a:t>
            </a:r>
            <a:r>
              <a:rPr lang="sa-IN" sz="4000" b="0" dirty="0" smtClean="0">
                <a:solidFill>
                  <a:srgbClr val="FF0000"/>
                </a:solidFill>
              </a:rPr>
              <a:t>  </a:t>
            </a:r>
            <a:r>
              <a:rPr lang="hi-IN" sz="4000" b="0" dirty="0" smtClean="0">
                <a:solidFill>
                  <a:srgbClr val="FF0000"/>
                </a:solidFill>
              </a:rPr>
              <a:t> </a:t>
            </a:r>
            <a:r>
              <a:rPr lang="hi-IN" sz="4000" b="0" dirty="0" smtClean="0">
                <a:solidFill>
                  <a:srgbClr val="7030A0"/>
                </a:solidFill>
              </a:rPr>
              <a:t>... </a:t>
            </a:r>
            <a:r>
              <a:rPr lang="sa-IN" sz="4000" b="0" dirty="0" smtClean="0">
                <a:solidFill>
                  <a:srgbClr val="7030A0"/>
                </a:solidFill>
              </a:rPr>
              <a:t>बलदेवानन्द-सागरः  </a:t>
            </a:r>
            <a:endParaRPr lang="en-US" sz="40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66750"/>
            <a:ext cx="7543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47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7010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7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934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1519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4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010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5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371600"/>
            <a:ext cx="792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2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nance bazaar\Documents\vedic chant can hel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533400"/>
            <a:ext cx="7924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nance bazaar\Documents\Magic of Om...   2016-12-20 ...IMG-20161220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0772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609601"/>
            <a:ext cx="7543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4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1"/>
            <a:ext cx="7239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8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315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86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3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762001"/>
            <a:ext cx="7162800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1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609600"/>
            <a:ext cx="75438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762000"/>
            <a:ext cx="7467601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685800"/>
            <a:ext cx="7467601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7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315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1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628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3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96199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162800" cy="434340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sa-IN" sz="5400" dirty="0" smtClean="0">
              <a:solidFill>
                <a:srgbClr val="FF0000"/>
              </a:solidFill>
            </a:endParaRPr>
          </a:p>
          <a:p>
            <a:r>
              <a:rPr lang="sa-IN" sz="5400" dirty="0" smtClean="0">
                <a:solidFill>
                  <a:srgbClr val="FF0000"/>
                </a:solidFill>
              </a:rPr>
              <a:t> धन्यवादाः !</a:t>
            </a:r>
            <a:endParaRPr lang="hi-IN" sz="5400" dirty="0" smtClean="0">
              <a:solidFill>
                <a:srgbClr val="FF0000"/>
              </a:solidFill>
            </a:endParaRPr>
          </a:p>
          <a:p>
            <a:endParaRPr lang="hi-IN" sz="54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r>
              <a:rPr lang="hi-IN" sz="5400" dirty="0">
                <a:solidFill>
                  <a:srgbClr val="FF0000"/>
                </a:solidFill>
              </a:rPr>
              <a:t>        </a:t>
            </a:r>
            <a:endParaRPr lang="hi-IN" sz="5400" dirty="0" smtClean="0">
              <a:solidFill>
                <a:srgbClr val="FF0000"/>
              </a:solidFill>
            </a:endParaRPr>
          </a:p>
          <a:p>
            <a:r>
              <a:rPr lang="hi-IN" sz="5400" dirty="0" smtClean="0">
                <a:solidFill>
                  <a:srgbClr val="FF0000"/>
                </a:solidFill>
              </a:rPr>
              <a:t>         नमस्कारः !! </a:t>
            </a:r>
            <a:endParaRPr lang="hi-IN" sz="54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181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2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8150"/>
            <a:ext cx="76200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6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5137150"/>
          </a:xfrm>
        </p:spPr>
        <p:txBody>
          <a:bodyPr>
            <a:normAutofit/>
          </a:bodyPr>
          <a:lstStyle/>
          <a:p>
            <a:r>
              <a:rPr lang="sa-IN" sz="4000" dirty="0" smtClean="0">
                <a:solidFill>
                  <a:srgbClr val="7030A0"/>
                </a:solidFill>
              </a:rPr>
              <a:t>मीडिया </a:t>
            </a:r>
            <a:r>
              <a:rPr lang="hi-IN" sz="4000" dirty="0" smtClean="0">
                <a:solidFill>
                  <a:srgbClr val="7030A0"/>
                </a:solidFill>
              </a:rPr>
              <a:t>में संस्कृत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762000" y="381000"/>
            <a:ext cx="3048000" cy="5181600"/>
          </a:xfrm>
        </p:spPr>
        <p:txBody>
          <a:bodyPr>
            <a:normAutofit/>
          </a:bodyPr>
          <a:lstStyle/>
          <a:p>
            <a:endParaRPr lang="hi-IN" sz="4400" dirty="0" smtClean="0">
              <a:solidFill>
                <a:srgbClr val="FF0000"/>
              </a:solidFill>
            </a:endParaRPr>
          </a:p>
          <a:p>
            <a:endParaRPr lang="hi-IN" sz="4400" dirty="0">
              <a:solidFill>
                <a:srgbClr val="FF0000"/>
              </a:solidFill>
            </a:endParaRPr>
          </a:p>
          <a:p>
            <a:r>
              <a:rPr lang="sa-IN" sz="4400" dirty="0" smtClean="0">
                <a:solidFill>
                  <a:srgbClr val="FF0000"/>
                </a:solidFill>
              </a:rPr>
              <a:t>आकाश</a:t>
            </a:r>
            <a:r>
              <a:rPr lang="hi-IN" sz="4400" dirty="0" smtClean="0">
                <a:solidFill>
                  <a:srgbClr val="FF0000"/>
                </a:solidFill>
              </a:rPr>
              <a:t>वा</a:t>
            </a:r>
            <a:r>
              <a:rPr lang="sa-IN" sz="4400" dirty="0" smtClean="0">
                <a:solidFill>
                  <a:srgbClr val="FF0000"/>
                </a:solidFill>
              </a:rPr>
              <a:t>णी </a:t>
            </a:r>
            <a:endParaRPr lang="en-US" sz="4400" dirty="0">
              <a:solidFill>
                <a:srgbClr val="FF0000"/>
              </a:solidFill>
            </a:endParaRPr>
          </a:p>
        </p:txBody>
      </p:sp>
      <p:sp useBgFill="1"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2400" y="609600"/>
            <a:ext cx="4191000" cy="495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gu-IN" dirty="0" smtClean="0"/>
          </a:p>
          <a:p>
            <a:pPr marL="0" indent="0">
              <a:buNone/>
            </a:pPr>
            <a:endParaRPr lang="gu-IN" dirty="0"/>
          </a:p>
          <a:p>
            <a:r>
              <a:rPr lang="en-US" sz="3600" dirty="0" smtClean="0"/>
              <a:t> </a:t>
            </a:r>
            <a:r>
              <a:rPr lang="en-US" sz="3600" b="1" i="0" u="none" strike="noStrike" dirty="0" smtClean="0">
                <a:solidFill>
                  <a:srgbClr val="1155CC"/>
                </a:solidFill>
                <a:effectLst/>
                <a:latin typeface="arial"/>
                <a:hlinkClick r:id="rId2"/>
              </a:rPr>
              <a:t> SANSKRIT SAURABHAM - VASANT GADGILL.wav</a:t>
            </a:r>
            <a:r>
              <a:rPr lang="en-US" sz="3600" dirty="0" smtClean="0"/>
              <a:t> </a:t>
            </a:r>
            <a:endParaRPr lang="gu-IN" sz="3600" dirty="0" smtClean="0"/>
          </a:p>
          <a:p>
            <a:pPr marL="0" indent="0">
              <a:buNone/>
            </a:pPr>
            <a:r>
              <a:rPr lang="en-US" sz="3600" dirty="0" smtClean="0"/>
              <a:t> </a:t>
            </a:r>
            <a:endParaRPr lang="gu-IN" sz="3600" dirty="0" smtClean="0"/>
          </a:p>
          <a:p>
            <a:endParaRPr lang="gu-IN" sz="3600" b="1" i="0" u="none" strike="noStrike" dirty="0">
              <a:solidFill>
                <a:srgbClr val="1155CC"/>
              </a:solidFill>
              <a:effectLst/>
              <a:latin typeface="arial"/>
              <a:hlinkClick r:id="rId2"/>
            </a:endParaRPr>
          </a:p>
          <a:p>
            <a:r>
              <a:rPr lang="en-US" sz="3600" b="1" i="0" u="none" strike="noStrike" dirty="0" smtClean="0">
                <a:solidFill>
                  <a:srgbClr val="1155CC"/>
                </a:solidFill>
                <a:effectLst/>
                <a:latin typeface="arial"/>
                <a:hlinkClick r:id="rId2"/>
              </a:rPr>
              <a:t> SANSKRIT SAURABHAM - VASANT GADGILL.wav</a:t>
            </a:r>
            <a:r>
              <a:rPr lang="gu-IN" sz="3600" dirty="0" smtClean="0"/>
              <a:t> 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00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086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4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799"/>
            <a:ext cx="7467600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1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0657096"/>
              </p:ext>
            </p:extLst>
          </p:nvPr>
        </p:nvGraphicFramePr>
        <p:xfrm>
          <a:off x="3505200" y="388620"/>
          <a:ext cx="5112245" cy="6233160"/>
        </p:xfrm>
        <a:graphic>
          <a:graphicData uri="http://schemas.openxmlformats.org/drawingml/2006/table">
            <a:tbl>
              <a:tblPr/>
              <a:tblGrid>
                <a:gridCol w="2436568"/>
                <a:gridCol w="2675677"/>
              </a:tblGrid>
              <a:tr h="563880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effectLst/>
                          <a:latin typeface="arial"/>
                        </a:rPr>
                        <a:t>twitter.com/</a:t>
                      </a:r>
                      <a:r>
                        <a:rPr lang="en-US" sz="3200" dirty="0" err="1" smtClean="0">
                          <a:effectLst/>
                          <a:latin typeface="arial"/>
                        </a:rPr>
                        <a:t>RohiniBakshi</a:t>
                      </a:r>
                      <a:r>
                        <a:rPr lang="en-US" sz="3200" dirty="0" smtClean="0">
                          <a:effectLst/>
                          <a:latin typeface="arial"/>
                        </a:rPr>
                        <a:t>/status/902179935875420160</a:t>
                      </a:r>
                    </a:p>
                    <a:p>
                      <a:r>
                        <a:rPr lang="en-US" sz="3200" dirty="0" smtClean="0">
                          <a:effectLst/>
                          <a:latin typeface="arial"/>
                        </a:rPr>
                        <a:t>   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  <a:endParaRPr lang="en-US" sz="3200" dirty="0">
                        <a:effectLst/>
                        <a:latin typeface="arial"/>
                      </a:endParaRPr>
                    </a:p>
                  </a:txBody>
                  <a:tcPr marL="114433" marR="238403" marT="190500" marB="1905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C8C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8C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 smtClean="0">
                          <a:effectLst/>
                          <a:latin typeface="arial"/>
                        </a:rPr>
                        <a:t>“Listen to @</a:t>
                      </a:r>
                      <a:r>
                        <a:rPr lang="en-US" sz="2800" dirty="0" err="1" smtClean="0">
                          <a:effectLst/>
                          <a:latin typeface="arial"/>
                        </a:rPr>
                        <a:t>narendramodi's</a:t>
                      </a:r>
                      <a:r>
                        <a:rPr lang="en-US" sz="2800" dirty="0" smtClean="0">
                          <a:effectLst/>
                          <a:latin typeface="arial"/>
                        </a:rPr>
                        <a:t> Mann </a:t>
                      </a:r>
                      <a:r>
                        <a:rPr lang="en-US" sz="2800" dirty="0" err="1" smtClean="0">
                          <a:effectLst/>
                          <a:latin typeface="arial"/>
                        </a:rPr>
                        <a:t>ki</a:t>
                      </a:r>
                      <a:r>
                        <a:rPr lang="en-US" sz="280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arial"/>
                        </a:rPr>
                        <a:t>Baat</a:t>
                      </a:r>
                      <a:r>
                        <a:rPr lang="en-US" sz="2800" dirty="0" smtClean="0">
                          <a:effectLst/>
                          <a:latin typeface="arial"/>
                        </a:rPr>
                        <a:t> in #Sanskrit &amp; read the text https://t.co/S5S6XzxUrS &amp; https://t.co/G3G065hVbm via </a:t>
                      </a:r>
                      <a:r>
                        <a:rPr lang="en-US" sz="2800" dirty="0" err="1" smtClean="0">
                          <a:effectLst/>
                          <a:latin typeface="arial"/>
                        </a:rPr>
                        <a:t>Baladevanand</a:t>
                      </a:r>
                      <a:r>
                        <a:rPr lang="en-US" sz="2800" dirty="0" smtClean="0">
                          <a:effectLst/>
                          <a:latin typeface="arial"/>
                        </a:rPr>
                        <a:t> Sagar”</a:t>
                      </a:r>
                      <a:endParaRPr lang="en-US" sz="2800" dirty="0">
                        <a:effectLst/>
                        <a:latin typeface="arial"/>
                      </a:endParaRPr>
                    </a:p>
                  </a:txBody>
                  <a:tcPr marL="114433" marR="114433" marT="190500" marB="1905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C8C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8C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242" name="Picture 2" descr="https://ci5.googleusercontent.com/proxy/CH2Fec3VKlxvzFiqewRzyd_bgH24dS9rjeh-u4EwaJKIlfBx5tlzcBz0V83wV7AS0khBC5Ap_NZ2L7ZN9vkpiQODlfvIlf7jmeUioEypxM3xhp_l19XVaQw4r9f9nAvM9S8=s0-d-e1-ft#https://pbs.twimg.com/profile_images/799561380269531136/LfVcGfbv_400x4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199"/>
            <a:ext cx="22860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90600" y="762000"/>
            <a:ext cx="6781800" cy="1371600"/>
          </a:xfrm>
        </p:spPr>
        <p:txBody>
          <a:bodyPr>
            <a:normAutofit fontScale="85000" lnSpcReduction="20000"/>
          </a:bodyPr>
          <a:lstStyle/>
          <a:p>
            <a:r>
              <a:rPr lang="hi-IN" sz="2400" dirty="0">
                <a:solidFill>
                  <a:srgbClr val="7030A0"/>
                </a:solidFill>
              </a:rPr>
              <a:t>[विश्वासो वासुकिजः [</a:t>
            </a:r>
            <a:r>
              <a:rPr lang="en-US" sz="2400" dirty="0">
                <a:solidFill>
                  <a:srgbClr val="7030A0"/>
                </a:solidFill>
              </a:rPr>
              <a:t>vishvas.vasuki@gmail.com </a:t>
            </a:r>
            <a:r>
              <a:rPr lang="sa-IN" sz="2400" dirty="0">
                <a:solidFill>
                  <a:srgbClr val="7030A0"/>
                </a:solidFill>
              </a:rPr>
              <a:t>] </a:t>
            </a:r>
            <a:r>
              <a:rPr lang="en-US" sz="2400" dirty="0" err="1">
                <a:solidFill>
                  <a:srgbClr val="7030A0"/>
                </a:solidFill>
              </a:rPr>
              <a:t>Vishvas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Vasuki</a:t>
            </a:r>
            <a:r>
              <a:rPr lang="en-US" sz="2400" dirty="0">
                <a:solidFill>
                  <a:srgbClr val="7030A0"/>
                </a:solidFill>
              </a:rPr>
              <a:t/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Researcher (Sanskrit processing)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MIT-SVS   The University of Texas at Austin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San Francisco Bay Area  390 390 </a:t>
            </a:r>
            <a:r>
              <a:rPr lang="en-US" sz="2400" dirty="0" smtClean="0">
                <a:solidFill>
                  <a:srgbClr val="7030A0"/>
                </a:solidFill>
              </a:rPr>
              <a:t>connections</a:t>
            </a:r>
            <a:endParaRPr lang="sa-IN" sz="2400" dirty="0" smtClean="0">
              <a:solidFill>
                <a:srgbClr val="7030A0"/>
              </a:solidFill>
            </a:endParaRPr>
          </a:p>
          <a:p>
            <a:endParaRPr lang="sa-IN" sz="2400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4724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3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239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5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153400" cy="5715000"/>
          </a:xfrm>
        </p:spPr>
        <p:txBody>
          <a:bodyPr>
            <a:noAutofit/>
          </a:bodyPr>
          <a:lstStyle/>
          <a:p>
            <a:r>
              <a:rPr lang="hi-IN" sz="4000" dirty="0" smtClean="0">
                <a:solidFill>
                  <a:srgbClr val="0070C0"/>
                </a:solidFill>
              </a:rPr>
              <a:t>संस्कृत </a:t>
            </a:r>
            <a:r>
              <a:rPr lang="hi-IN" sz="4000" dirty="0">
                <a:solidFill>
                  <a:srgbClr val="0070C0"/>
                </a:solidFill>
              </a:rPr>
              <a:t>भारत की </a:t>
            </a:r>
            <a:r>
              <a:rPr lang="hi-IN" sz="4000" dirty="0" smtClean="0">
                <a:solidFill>
                  <a:srgbClr val="0070C0"/>
                </a:solidFill>
              </a:rPr>
              <a:t>नींव </a:t>
            </a:r>
            <a:r>
              <a:rPr lang="hi-IN" sz="4000" dirty="0">
                <a:solidFill>
                  <a:srgbClr val="0070C0"/>
                </a:solidFill>
              </a:rPr>
              <a:t>है।</a:t>
            </a:r>
            <a:br>
              <a:rPr lang="hi-IN" sz="4000" dirty="0">
                <a:solidFill>
                  <a:srgbClr val="0070C0"/>
                </a:solidFill>
              </a:rPr>
            </a:br>
            <a:r>
              <a:rPr lang="hi-IN" sz="4000" dirty="0">
                <a:solidFill>
                  <a:srgbClr val="0070C0"/>
                </a:solidFill>
              </a:rPr>
              <a:t>इसे हटाने का मतलब पूरे </a:t>
            </a:r>
            <a:r>
              <a:rPr lang="hi-IN" sz="4000" dirty="0" smtClean="0">
                <a:solidFill>
                  <a:srgbClr val="0070C0"/>
                </a:solidFill>
              </a:rPr>
              <a:t>भारत की नींव </a:t>
            </a:r>
            <a:r>
              <a:rPr lang="hi-IN" sz="4000" dirty="0">
                <a:solidFill>
                  <a:srgbClr val="0070C0"/>
                </a:solidFill>
              </a:rPr>
              <a:t>को समाप्त करना।</a:t>
            </a:r>
          </a:p>
          <a:p>
            <a:r>
              <a:rPr lang="hi-IN" sz="4000" dirty="0" smtClean="0"/>
              <a:t>इंडोनेशिया,</a:t>
            </a:r>
            <a:r>
              <a:rPr lang="sa-IN" sz="4000" dirty="0" smtClean="0"/>
              <a:t> </a:t>
            </a:r>
            <a:r>
              <a:rPr lang="hi-IN" sz="4000" dirty="0" smtClean="0"/>
              <a:t>नेपाल,</a:t>
            </a:r>
            <a:r>
              <a:rPr lang="sa-IN" sz="4000" dirty="0" smtClean="0"/>
              <a:t> </a:t>
            </a:r>
            <a:r>
              <a:rPr lang="hi-IN" sz="4000" dirty="0" smtClean="0"/>
              <a:t>श्रीलंका </a:t>
            </a:r>
            <a:r>
              <a:rPr lang="hi-IN" sz="4000" dirty="0"/>
              <a:t>ने भी </a:t>
            </a:r>
            <a:r>
              <a:rPr lang="hi-IN" sz="4000" dirty="0" smtClean="0"/>
              <a:t>इसे </a:t>
            </a:r>
            <a:r>
              <a:rPr lang="hi-IN" sz="4000" dirty="0"/>
              <a:t>अपनाया है।</a:t>
            </a:r>
          </a:p>
          <a:p>
            <a:r>
              <a:rPr lang="hi-IN" sz="4000" dirty="0" smtClean="0">
                <a:solidFill>
                  <a:srgbClr val="FF0000"/>
                </a:solidFill>
              </a:rPr>
              <a:t>विभिन्न </a:t>
            </a:r>
            <a:r>
              <a:rPr lang="hi-IN" sz="4000" dirty="0">
                <a:solidFill>
                  <a:srgbClr val="FF0000"/>
                </a:solidFill>
              </a:rPr>
              <a:t>संस्थाओं के संस्कृत </a:t>
            </a:r>
            <a:r>
              <a:rPr lang="hi-IN" sz="4000" dirty="0" smtClean="0">
                <a:solidFill>
                  <a:srgbClr val="FF0000"/>
                </a:solidFill>
              </a:rPr>
              <a:t>ध्येय-वाक्य </a:t>
            </a:r>
            <a:r>
              <a:rPr lang="sa-IN" sz="4000" dirty="0" smtClean="0">
                <a:solidFill>
                  <a:srgbClr val="FF0000"/>
                </a:solidFill>
              </a:rPr>
              <a:t>–</a:t>
            </a:r>
            <a:endParaRPr lang="hi-IN" sz="4000" dirty="0" smtClean="0">
              <a:solidFill>
                <a:srgbClr val="FF0000"/>
              </a:solidFill>
            </a:endParaRPr>
          </a:p>
          <a:p>
            <a:r>
              <a:rPr lang="hi-IN" sz="4000" dirty="0"/>
              <a:t>अखिल भारतीय </a:t>
            </a:r>
            <a:r>
              <a:rPr lang="hi-IN" sz="4000" dirty="0" smtClean="0"/>
              <a:t>आयुर्विज्ञान संस्थान-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॥शरीरमाद्यं </a:t>
            </a:r>
            <a:r>
              <a:rPr lang="hi-IN" sz="4000" dirty="0">
                <a:solidFill>
                  <a:srgbClr val="FF0000"/>
                </a:solidFill>
              </a:rPr>
              <a:t>खलु धर्मसाधनम्॥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sa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666999"/>
            <a:ext cx="6781800" cy="2133601"/>
          </a:xfrm>
        </p:spPr>
        <p:txBody>
          <a:bodyPr>
            <a:normAutofit/>
          </a:bodyPr>
          <a:lstStyle/>
          <a:p>
            <a:r>
              <a:rPr lang="sa-IN" sz="4000" dirty="0">
                <a:solidFill>
                  <a:srgbClr val="FF0000"/>
                </a:solidFill>
              </a:rPr>
              <a:t>संस्कृतस्य आधुनिकं स्वरूपम्  </a:t>
            </a:r>
            <a:r>
              <a:rPr lang="hi-IN" sz="4000" dirty="0">
                <a:solidFill>
                  <a:srgbClr val="FF0000"/>
                </a:solidFill>
              </a:rPr>
              <a:t/>
            </a:r>
            <a:br>
              <a:rPr lang="hi-IN" sz="4000" dirty="0">
                <a:solidFill>
                  <a:srgbClr val="FF0000"/>
                </a:solidFill>
              </a:rPr>
            </a:br>
            <a:r>
              <a:rPr lang="hi-IN" sz="4000" dirty="0">
                <a:solidFill>
                  <a:srgbClr val="FF0000"/>
                </a:solidFill>
              </a:rPr>
              <a:t>   </a:t>
            </a:r>
            <a:r>
              <a:rPr lang="sa-IN" sz="4000" dirty="0">
                <a:solidFill>
                  <a:srgbClr val="FF0000"/>
                </a:solidFill>
              </a:rPr>
              <a:t>  </a:t>
            </a: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7030A0"/>
                </a:solidFill>
              </a:rPr>
              <a:t>... </a:t>
            </a:r>
            <a:r>
              <a:rPr lang="sa-IN" sz="4000" dirty="0">
                <a:solidFill>
                  <a:srgbClr val="7030A0"/>
                </a:solidFill>
              </a:rPr>
              <a:t>बलदेवानन्द-सागरः 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838200"/>
            <a:ext cx="3657600" cy="1295400"/>
          </a:xfrm>
        </p:spPr>
        <p:txBody>
          <a:bodyPr>
            <a:normAutofit/>
          </a:bodyPr>
          <a:lstStyle/>
          <a:p>
            <a:r>
              <a:rPr lang="sa-IN" sz="4000" b="0" dirty="0" smtClean="0">
                <a:solidFill>
                  <a:srgbClr val="7030A0"/>
                </a:solidFill>
              </a:rPr>
              <a:t>द्वितीयो भागः </a:t>
            </a:r>
            <a:endParaRPr lang="en-US" sz="40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0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7086600" cy="5257800"/>
          </a:xfrm>
        </p:spPr>
        <p:txBody>
          <a:bodyPr>
            <a:noAutofit/>
          </a:bodyPr>
          <a:lstStyle/>
          <a:p>
            <a:r>
              <a:rPr lang="hi-IN" sz="4000" dirty="0"/>
              <a:t>आर्य समाज-</a:t>
            </a:r>
            <a:r>
              <a:rPr lang="sa-IN" sz="4000" dirty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॥कृण्वन्तो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विश्वमार्य</a:t>
            </a:r>
            <a:r>
              <a:rPr lang="sa-IN" sz="4000" dirty="0" smtClean="0">
                <a:solidFill>
                  <a:srgbClr val="FF0000"/>
                </a:solidFill>
              </a:rPr>
              <a:t>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आर्य वीर दल-</a:t>
            </a:r>
            <a:r>
              <a:rPr lang="sa-IN" sz="4000" dirty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अस्माकं वीरा उत्तरे भवन्तु॥</a:t>
            </a:r>
          </a:p>
          <a:p>
            <a:endParaRPr lang="hi-IN" sz="4000" dirty="0" smtClean="0"/>
          </a:p>
          <a:p>
            <a:r>
              <a:rPr lang="hi-IN" sz="4000" dirty="0" smtClean="0"/>
              <a:t>भारत </a:t>
            </a:r>
            <a:r>
              <a:rPr lang="hi-IN" sz="4000" dirty="0"/>
              <a:t>सरकार-</a:t>
            </a:r>
            <a:r>
              <a:rPr lang="sa-IN" sz="4000" dirty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सत्यमेव जयते॥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16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533400"/>
            <a:ext cx="7010400" cy="5333999"/>
          </a:xfrm>
        </p:spPr>
        <p:txBody>
          <a:bodyPr>
            <a:normAutofit/>
          </a:bodyPr>
          <a:lstStyle/>
          <a:p>
            <a:pPr lvl="0">
              <a:buClr>
                <a:srgbClr val="2DA2BF"/>
              </a:buClr>
            </a:pPr>
            <a:r>
              <a:rPr lang="hi-IN" sz="4000" dirty="0">
                <a:solidFill>
                  <a:prstClr val="black"/>
                </a:solidFill>
              </a:rPr>
              <a:t>लोकसभा-</a:t>
            </a:r>
            <a:r>
              <a:rPr lang="sa-IN" sz="4000" dirty="0">
                <a:solidFill>
                  <a:prstClr val="black"/>
                </a:solidFill>
              </a:rPr>
              <a:t> </a:t>
            </a:r>
            <a:endParaRPr lang="hi-IN" sz="4000" dirty="0">
              <a:solidFill>
                <a:prstClr val="black"/>
              </a:solidFill>
            </a:endParaRP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धर्मचक्र</a:t>
            </a:r>
            <a:r>
              <a:rPr lang="sa-IN" sz="4000" dirty="0">
                <a:solidFill>
                  <a:srgbClr val="FF0000"/>
                </a:solidFill>
              </a:rPr>
              <a:t>-</a:t>
            </a:r>
            <a:r>
              <a:rPr lang="hi-IN" sz="4000" dirty="0">
                <a:solidFill>
                  <a:srgbClr val="FF0000"/>
                </a:solidFill>
              </a:rPr>
              <a:t>प्रवर्तनाय॥</a:t>
            </a:r>
          </a:p>
          <a:p>
            <a:pPr lvl="0">
              <a:buClr>
                <a:srgbClr val="2DA2BF"/>
              </a:buClr>
            </a:pPr>
            <a:endParaRPr lang="hi-IN" sz="4000" dirty="0" smtClean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hi-IN" sz="4000" dirty="0" smtClean="0">
                <a:solidFill>
                  <a:prstClr val="black"/>
                </a:solidFill>
              </a:rPr>
              <a:t>उच्चतम </a:t>
            </a:r>
            <a:r>
              <a:rPr lang="hi-IN" sz="4000" dirty="0">
                <a:solidFill>
                  <a:prstClr val="black"/>
                </a:solidFill>
              </a:rPr>
              <a:t>न्यायालय-</a:t>
            </a:r>
            <a:r>
              <a:rPr lang="sa-IN" sz="4000" dirty="0">
                <a:solidFill>
                  <a:prstClr val="black"/>
                </a:solidFill>
              </a:rPr>
              <a:t> </a:t>
            </a:r>
            <a:endParaRPr lang="hi-IN" sz="4000" dirty="0" smtClean="0">
              <a:solidFill>
                <a:prstClr val="black"/>
              </a:solidFill>
            </a:endParaRP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यतो धर्मस्ततो जयः॥ </a:t>
            </a:r>
            <a:endParaRPr lang="sa-IN" sz="4000" dirty="0">
              <a:solidFill>
                <a:srgbClr val="FF0000"/>
              </a:solidFill>
            </a:endParaRPr>
          </a:p>
          <a:p>
            <a:pPr lvl="0">
              <a:buClr>
                <a:srgbClr val="2DA2BF"/>
              </a:buClr>
            </a:pPr>
            <a:endParaRPr lang="hi-IN" sz="4000" dirty="0" smtClean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hi-IN" sz="4000" dirty="0" smtClean="0">
                <a:solidFill>
                  <a:prstClr val="black"/>
                </a:solidFill>
              </a:rPr>
              <a:t>आल </a:t>
            </a:r>
            <a:r>
              <a:rPr lang="hi-IN" sz="4000" dirty="0">
                <a:solidFill>
                  <a:prstClr val="black"/>
                </a:solidFill>
              </a:rPr>
              <a:t>इंडिया </a:t>
            </a:r>
            <a:r>
              <a:rPr lang="hi-IN" sz="4000" dirty="0" smtClean="0">
                <a:solidFill>
                  <a:prstClr val="black"/>
                </a:solidFill>
              </a:rPr>
              <a:t>रेडियो-</a:t>
            </a: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बहुजनहिताय बहुजनसुखाय॥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7848600" cy="5867400"/>
          </a:xfrm>
        </p:spPr>
        <p:txBody>
          <a:bodyPr>
            <a:noAutofit/>
          </a:bodyPr>
          <a:lstStyle/>
          <a:p>
            <a:r>
              <a:rPr lang="hi-IN" sz="4000" dirty="0" smtClean="0"/>
              <a:t>‌दूरदर्शन-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सत्यं शिवम् सुन्दरम्॥</a:t>
            </a:r>
          </a:p>
          <a:p>
            <a:endParaRPr lang="hi-IN" sz="4000" dirty="0" smtClean="0"/>
          </a:p>
          <a:p>
            <a:r>
              <a:rPr lang="hi-IN" sz="4000" dirty="0" smtClean="0"/>
              <a:t>गोवा</a:t>
            </a:r>
            <a:r>
              <a:rPr lang="sa-IN" sz="4000" dirty="0" smtClean="0"/>
              <a:t>-</a:t>
            </a:r>
            <a:r>
              <a:rPr lang="hi-IN" sz="4000" dirty="0" smtClean="0"/>
              <a:t>राज्य-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सर्वे </a:t>
            </a:r>
            <a:r>
              <a:rPr lang="hi-IN" sz="4000" dirty="0">
                <a:solidFill>
                  <a:srgbClr val="FF0000"/>
                </a:solidFill>
              </a:rPr>
              <a:t>भद्राणि </a:t>
            </a:r>
            <a:r>
              <a:rPr lang="hi-IN" sz="4000" dirty="0" smtClean="0">
                <a:solidFill>
                  <a:srgbClr val="FF0000"/>
                </a:solidFill>
              </a:rPr>
              <a:t>पश्यन्तु</a:t>
            </a:r>
            <a:r>
              <a:rPr lang="sa-IN" sz="4000" dirty="0" smtClean="0">
                <a:solidFill>
                  <a:srgbClr val="FF0000"/>
                </a:solidFill>
              </a:rPr>
              <a:t>,</a:t>
            </a:r>
            <a:r>
              <a:rPr lang="hi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मा </a:t>
            </a:r>
            <a:r>
              <a:rPr lang="hi-IN" sz="4000" dirty="0" smtClean="0">
                <a:solidFill>
                  <a:srgbClr val="FF0000"/>
                </a:solidFill>
              </a:rPr>
              <a:t>कश्चि</a:t>
            </a:r>
            <a:r>
              <a:rPr lang="sa-IN" sz="4000" dirty="0" smtClean="0">
                <a:solidFill>
                  <a:srgbClr val="FF0000"/>
                </a:solidFill>
              </a:rPr>
              <a:t>द् दुः</a:t>
            </a:r>
            <a:r>
              <a:rPr lang="hi-IN" sz="4000" dirty="0" smtClean="0">
                <a:solidFill>
                  <a:srgbClr val="FF0000"/>
                </a:solidFill>
              </a:rPr>
              <a:t>खभाग्भवेत्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hi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जीवन बीमा </a:t>
            </a:r>
            <a:r>
              <a:rPr lang="hi-IN" sz="4000" dirty="0" smtClean="0"/>
              <a:t>निगम-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योगक्षेमं वहाम्यहम्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33400"/>
            <a:ext cx="6858000" cy="5410200"/>
          </a:xfrm>
        </p:spPr>
        <p:txBody>
          <a:bodyPr>
            <a:noAutofit/>
          </a:bodyPr>
          <a:lstStyle/>
          <a:p>
            <a:r>
              <a:rPr lang="hi-IN" sz="4000" dirty="0"/>
              <a:t>डाक तार विभाग </a:t>
            </a:r>
            <a:r>
              <a:rPr lang="hi-IN" sz="4000" dirty="0" smtClean="0"/>
              <a:t>–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अहर्निशं सेवामहे॥</a:t>
            </a:r>
          </a:p>
          <a:p>
            <a:pPr marL="109728" indent="0">
              <a:buNone/>
            </a:pPr>
            <a:endParaRPr lang="hi-IN" sz="4000" dirty="0"/>
          </a:p>
          <a:p>
            <a:r>
              <a:rPr lang="hi-IN" sz="4000" dirty="0" smtClean="0"/>
              <a:t>श्रम </a:t>
            </a:r>
            <a:r>
              <a:rPr lang="hi-IN" sz="4000" dirty="0"/>
              <a:t>मंत्रालय </a:t>
            </a:r>
            <a:r>
              <a:rPr lang="hi-IN" sz="4000" dirty="0" smtClean="0"/>
              <a:t>–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श्रम एव जयते॥</a:t>
            </a:r>
          </a:p>
          <a:p>
            <a:endParaRPr lang="hi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सांख्यिकी संस्थान </a:t>
            </a:r>
            <a:r>
              <a:rPr lang="hi-IN" sz="4000" dirty="0" smtClean="0"/>
              <a:t>–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भिन्नेष्वेकस्य</a:t>
            </a:r>
            <a:r>
              <a:rPr lang="sa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दर्शनम्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533400"/>
            <a:ext cx="6553200" cy="5562600"/>
          </a:xfrm>
        </p:spPr>
        <p:txBody>
          <a:bodyPr>
            <a:normAutofit/>
          </a:bodyPr>
          <a:lstStyle/>
          <a:p>
            <a:pPr lvl="0">
              <a:buClr>
                <a:srgbClr val="2DA2BF"/>
              </a:buClr>
            </a:pPr>
            <a:r>
              <a:rPr lang="hi-IN" sz="4000" dirty="0" smtClean="0">
                <a:solidFill>
                  <a:prstClr val="black"/>
                </a:solidFill>
              </a:rPr>
              <a:t>थलसेना –</a:t>
            </a:r>
            <a:r>
              <a:rPr lang="sa-IN" sz="4000" dirty="0" smtClean="0">
                <a:solidFill>
                  <a:prstClr val="black"/>
                </a:solidFill>
              </a:rPr>
              <a:t> </a:t>
            </a:r>
            <a:endParaRPr lang="hi-IN" sz="4000" dirty="0" smtClean="0">
              <a:solidFill>
                <a:prstClr val="black"/>
              </a:solidFill>
            </a:endParaRP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सेवा अस्माकं धर्मः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lvl="0" indent="0">
              <a:buClr>
                <a:srgbClr val="2DA2BF"/>
              </a:buClr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pPr lvl="0">
              <a:buClr>
                <a:srgbClr val="2DA2BF"/>
              </a:buClr>
            </a:pPr>
            <a:r>
              <a:rPr lang="hi-IN" sz="4000" dirty="0" smtClean="0">
                <a:solidFill>
                  <a:prstClr val="black"/>
                </a:solidFill>
              </a:rPr>
              <a:t>वायुसेना –</a:t>
            </a:r>
            <a:r>
              <a:rPr lang="sa-IN" sz="4000" dirty="0" smtClean="0">
                <a:solidFill>
                  <a:prstClr val="black"/>
                </a:solidFill>
              </a:rPr>
              <a:t> </a:t>
            </a:r>
            <a:endParaRPr lang="hi-IN" sz="4000" dirty="0" smtClean="0">
              <a:solidFill>
                <a:prstClr val="black"/>
              </a:solidFill>
            </a:endParaRP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नभःस्पृशं दीप्तम्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lvl="0" indent="0">
              <a:buClr>
                <a:srgbClr val="2DA2BF"/>
              </a:buClr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pPr lvl="0">
              <a:buClr>
                <a:srgbClr val="2DA2BF"/>
              </a:buClr>
            </a:pPr>
            <a:r>
              <a:rPr lang="hi-IN" sz="4000" dirty="0" smtClean="0">
                <a:solidFill>
                  <a:prstClr val="black"/>
                </a:solidFill>
              </a:rPr>
              <a:t>जलसेना –</a:t>
            </a:r>
            <a:r>
              <a:rPr lang="sa-IN" sz="4000" dirty="0" smtClean="0">
                <a:solidFill>
                  <a:prstClr val="black"/>
                </a:solidFill>
              </a:rPr>
              <a:t> </a:t>
            </a:r>
            <a:endParaRPr lang="hi-IN" sz="4000" dirty="0" smtClean="0">
              <a:solidFill>
                <a:prstClr val="black"/>
              </a:solidFill>
            </a:endParaRPr>
          </a:p>
          <a:p>
            <a:pPr marL="109728" lvl="0" indent="0">
              <a:buClr>
                <a:srgbClr val="2DA2BF"/>
              </a:buClr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शं नो वरुणः॥</a:t>
            </a:r>
          </a:p>
          <a:p>
            <a:pPr lvl="0">
              <a:buClr>
                <a:srgbClr val="2DA2BF"/>
              </a:buClr>
            </a:pPr>
            <a:endParaRPr lang="hi-IN" sz="4000" dirty="0">
              <a:solidFill>
                <a:prstClr val="black"/>
              </a:solidFill>
            </a:endParaRPr>
          </a:p>
          <a:p>
            <a:pPr marL="0" lvl="0" indent="0">
              <a:buClr>
                <a:srgbClr val="2DA2BF"/>
              </a:buClr>
              <a:buNone/>
            </a:pPr>
            <a:endParaRPr lang="hi-IN" sz="40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endParaRPr lang="en-US" sz="4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7696200" cy="54864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मुंबई </a:t>
            </a:r>
            <a:r>
              <a:rPr lang="hi-IN" sz="4000" dirty="0"/>
              <a:t>पुलिस</a:t>
            </a:r>
            <a:r>
              <a:rPr lang="sa-IN" sz="4000" dirty="0" smtClean="0"/>
              <a:t>-</a:t>
            </a:r>
            <a:r>
              <a:rPr lang="hi-IN" sz="4000" dirty="0" smtClean="0"/>
              <a:t>     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 सद्रक्षणाय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खलनिग्रहणाय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hi-IN" sz="4000" dirty="0" smtClean="0"/>
          </a:p>
          <a:p>
            <a:r>
              <a:rPr lang="hi-IN" sz="4000" dirty="0" smtClean="0"/>
              <a:t>हिंदी </a:t>
            </a:r>
            <a:r>
              <a:rPr lang="hi-IN" sz="4000" dirty="0"/>
              <a:t>अकादमी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अहम् </a:t>
            </a:r>
            <a:r>
              <a:rPr lang="hi-IN" sz="4000" dirty="0">
                <a:solidFill>
                  <a:srgbClr val="FF0000"/>
                </a:solidFill>
              </a:rPr>
              <a:t>राष्ट्री संगमनी </a:t>
            </a:r>
            <a:r>
              <a:rPr lang="hi-IN" sz="4000" dirty="0" smtClean="0">
                <a:solidFill>
                  <a:srgbClr val="FF0000"/>
                </a:solidFill>
              </a:rPr>
              <a:t>वसूना</a:t>
            </a:r>
            <a:r>
              <a:rPr lang="sa-IN" sz="4000" dirty="0" smtClean="0">
                <a:solidFill>
                  <a:srgbClr val="FF0000"/>
                </a:solidFill>
              </a:rPr>
              <a:t>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  <a:p>
            <a:endParaRPr lang="hi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राष्ट्रीय </a:t>
            </a:r>
            <a:r>
              <a:rPr lang="hi-IN" sz="4000" dirty="0" smtClean="0"/>
              <a:t>विज्ञान</a:t>
            </a:r>
            <a:r>
              <a:rPr lang="sa-IN" sz="4000" dirty="0" smtClean="0"/>
              <a:t> </a:t>
            </a:r>
            <a:r>
              <a:rPr lang="hi-IN" sz="4000" dirty="0" smtClean="0"/>
              <a:t>अकादमी- 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हव्याभिर्भगः सवितुर्वरेण्य</a:t>
            </a:r>
            <a:r>
              <a:rPr lang="sa-IN" sz="4000" dirty="0" smtClean="0">
                <a:solidFill>
                  <a:srgbClr val="FF0000"/>
                </a:solidFill>
              </a:rPr>
              <a:t>म्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458200" cy="5486400"/>
          </a:xfrm>
        </p:spPr>
        <p:txBody>
          <a:bodyPr>
            <a:noAutofit/>
          </a:bodyPr>
          <a:lstStyle/>
          <a:p>
            <a:r>
              <a:rPr lang="hi-IN" sz="4000" dirty="0"/>
              <a:t>विश्वविद्यालय अनुदान </a:t>
            </a:r>
            <a:r>
              <a:rPr lang="hi-IN" sz="4000" dirty="0" smtClean="0"/>
              <a:t>आयोग-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ज्ञान-विज्ञानं</a:t>
            </a:r>
            <a:r>
              <a:rPr lang="sa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विमुक्तये॥</a:t>
            </a:r>
          </a:p>
          <a:p>
            <a:endParaRPr lang="sa-IN" sz="4000" dirty="0" smtClean="0"/>
          </a:p>
          <a:p>
            <a:r>
              <a:rPr lang="hi-IN" sz="4000" dirty="0" smtClean="0"/>
              <a:t>नेशनल </a:t>
            </a:r>
            <a:r>
              <a:rPr lang="hi-IN" sz="4000" dirty="0"/>
              <a:t>कौंसिल फॉर टीच</a:t>
            </a:r>
            <a:r>
              <a:rPr lang="sa-IN" sz="4000" dirty="0"/>
              <a:t>र्स</a:t>
            </a:r>
            <a:r>
              <a:rPr lang="hi-IN" sz="4000" dirty="0"/>
              <a:t> </a:t>
            </a:r>
            <a:r>
              <a:rPr lang="hi-IN" sz="4000" dirty="0" smtClean="0"/>
              <a:t>एजुकेशन-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गुरुः गुरुतमो धाम</a:t>
            </a:r>
            <a:r>
              <a:rPr lang="sa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/>
          </a:p>
          <a:p>
            <a:r>
              <a:rPr lang="hi-IN" sz="4000" dirty="0" smtClean="0"/>
              <a:t>गुरुकुल </a:t>
            </a:r>
            <a:r>
              <a:rPr lang="hi-IN" sz="4000" dirty="0"/>
              <a:t>काङ्गडी </a:t>
            </a:r>
            <a:r>
              <a:rPr lang="hi-IN" sz="4000" dirty="0" smtClean="0"/>
              <a:t>विश्वविद्यालय-      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॥ब्रह्मचर्येण </a:t>
            </a:r>
            <a:r>
              <a:rPr lang="hi-IN" sz="4000" dirty="0">
                <a:solidFill>
                  <a:srgbClr val="FF0000"/>
                </a:solidFill>
              </a:rPr>
              <a:t>तपसा देवा मृत्युमपाघ्नत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7315200" cy="5334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इन्द्रप्रस्थ विश्वविद्यालय-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 </a:t>
            </a:r>
            <a:r>
              <a:rPr lang="hi-IN" sz="4000" dirty="0">
                <a:solidFill>
                  <a:srgbClr val="FF0000"/>
                </a:solidFill>
              </a:rPr>
              <a:t>ज्योतिर्व्रणीत तमसो विजान</a:t>
            </a:r>
            <a:r>
              <a:rPr lang="sa-IN" sz="4000" dirty="0">
                <a:solidFill>
                  <a:srgbClr val="FF0000"/>
                </a:solidFill>
              </a:rPr>
              <a:t>न्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काशी </a:t>
            </a:r>
            <a:r>
              <a:rPr lang="hi-IN" sz="4000" dirty="0"/>
              <a:t>हिन्दू </a:t>
            </a:r>
            <a:r>
              <a:rPr lang="hi-IN" sz="4000" dirty="0" smtClean="0"/>
              <a:t>विश्वविद्यालय-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विद्ययाऽमृतमश्नुते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pPr marL="109728" indent="0">
              <a:buNone/>
            </a:pPr>
            <a:endParaRPr lang="sa-IN" sz="4000" dirty="0" smtClean="0"/>
          </a:p>
          <a:p>
            <a:r>
              <a:rPr lang="hi-IN" sz="4000" dirty="0" smtClean="0"/>
              <a:t>आन्ध्र </a:t>
            </a:r>
            <a:r>
              <a:rPr lang="hi-IN" sz="4000" dirty="0"/>
              <a:t>विश्वविद्यालय </a:t>
            </a:r>
            <a:r>
              <a:rPr lang="hi-IN" sz="4000" dirty="0" smtClean="0"/>
              <a:t>-   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तेजस्विनावधीतमस्तु॥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458200" cy="5867400"/>
          </a:xfrm>
        </p:spPr>
        <p:txBody>
          <a:bodyPr>
            <a:noAutofit/>
          </a:bodyPr>
          <a:lstStyle/>
          <a:p>
            <a:r>
              <a:rPr lang="hi-IN" sz="4000" dirty="0"/>
              <a:t>बंगाल अभिया</a:t>
            </a:r>
            <a:r>
              <a:rPr lang="sa-IN" sz="4000" dirty="0"/>
              <a:t>न्</a:t>
            </a:r>
            <a:r>
              <a:rPr lang="hi-IN" sz="4000" dirty="0"/>
              <a:t>त्रिकी एवं विज्ञान विश्वविद्यालय</a:t>
            </a:r>
            <a:r>
              <a:rPr lang="hi-IN" sz="4000" dirty="0" smtClean="0"/>
              <a:t>, शिवपुर 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उत्तिष्ठत जाग्रत प्राप्य </a:t>
            </a:r>
            <a:r>
              <a:rPr lang="hi-IN" sz="4000" dirty="0" smtClean="0">
                <a:solidFill>
                  <a:srgbClr val="FF0000"/>
                </a:solidFill>
              </a:rPr>
              <a:t>वरान्निबोधत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गुजरात </a:t>
            </a:r>
            <a:r>
              <a:rPr lang="hi-IN" sz="4000" dirty="0"/>
              <a:t>राष्ट्रीय </a:t>
            </a:r>
            <a:r>
              <a:rPr lang="hi-IN" sz="4000" dirty="0" smtClean="0"/>
              <a:t>विधिविश्वविद्यालय-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आ नो भद्राः क्रतवो यन्तु विश्वतः॥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स</a:t>
            </a:r>
            <a:r>
              <a:rPr lang="sa-IN" sz="4000" dirty="0"/>
              <a:t>म्</a:t>
            </a:r>
            <a:r>
              <a:rPr lang="hi-IN" sz="4000" dirty="0"/>
              <a:t>पूणान</a:t>
            </a:r>
            <a:r>
              <a:rPr lang="sa-IN" sz="4000" dirty="0"/>
              <a:t>न्</a:t>
            </a:r>
            <a:r>
              <a:rPr lang="hi-IN" sz="4000" dirty="0"/>
              <a:t>द संस्कृत </a:t>
            </a:r>
            <a:r>
              <a:rPr lang="hi-IN" sz="4000" dirty="0" smtClean="0"/>
              <a:t>विश्वविद्यालय-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     ॥</a:t>
            </a:r>
            <a:r>
              <a:rPr lang="hi-IN" sz="4000" dirty="0">
                <a:solidFill>
                  <a:srgbClr val="FF0000"/>
                </a:solidFill>
              </a:rPr>
              <a:t>श्रुतं मे गो</a:t>
            </a:r>
            <a:r>
              <a:rPr lang="sa-IN" sz="4000" dirty="0">
                <a:solidFill>
                  <a:srgbClr val="FF0000"/>
                </a:solidFill>
              </a:rPr>
              <a:t>पा</a:t>
            </a:r>
            <a:r>
              <a:rPr lang="hi-IN" sz="4000" dirty="0">
                <a:solidFill>
                  <a:srgbClr val="FF0000"/>
                </a:solidFill>
              </a:rPr>
              <a:t>य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7467600" cy="5334000"/>
          </a:xfrm>
        </p:spPr>
        <p:txBody>
          <a:bodyPr>
            <a:noAutofit/>
          </a:bodyPr>
          <a:lstStyle/>
          <a:p>
            <a:r>
              <a:rPr lang="hi-IN" sz="4000" dirty="0"/>
              <a:t>श्री वैंकटेश्वर </a:t>
            </a:r>
            <a:r>
              <a:rPr lang="hi-IN" sz="4000" dirty="0" smtClean="0"/>
              <a:t>विश्वविद्यालय-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ज्ञानं सम्यग् </a:t>
            </a:r>
            <a:r>
              <a:rPr lang="sa-IN" sz="4000" dirty="0">
                <a:solidFill>
                  <a:srgbClr val="FF0000"/>
                </a:solidFill>
              </a:rPr>
              <a:t>वी</a:t>
            </a:r>
            <a:r>
              <a:rPr lang="hi-IN" sz="4000" dirty="0">
                <a:solidFill>
                  <a:srgbClr val="FF0000"/>
                </a:solidFill>
              </a:rPr>
              <a:t>क्षणम्॥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कालीकट </a:t>
            </a:r>
            <a:r>
              <a:rPr lang="hi-IN" sz="4000" dirty="0"/>
              <a:t>विश्वविद्यालय </a:t>
            </a:r>
            <a:r>
              <a:rPr lang="hi-IN" sz="4000" dirty="0" smtClean="0"/>
              <a:t>–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निर्</a:t>
            </a:r>
            <a:r>
              <a:rPr lang="sa-IN" sz="4000" dirty="0">
                <a:solidFill>
                  <a:srgbClr val="FF0000"/>
                </a:solidFill>
              </a:rPr>
              <a:t>भ</a:t>
            </a:r>
            <a:r>
              <a:rPr lang="hi-IN" sz="4000" dirty="0">
                <a:solidFill>
                  <a:srgbClr val="FF0000"/>
                </a:solidFill>
              </a:rPr>
              <a:t>य</a:t>
            </a:r>
            <a:r>
              <a:rPr lang="sa-IN" sz="4000" dirty="0">
                <a:solidFill>
                  <a:srgbClr val="FF0000"/>
                </a:solidFill>
              </a:rPr>
              <a:t>-</a:t>
            </a:r>
            <a:r>
              <a:rPr lang="hi-IN" sz="4000" dirty="0">
                <a:solidFill>
                  <a:srgbClr val="FF0000"/>
                </a:solidFill>
              </a:rPr>
              <a:t>कर्मणा श्</a:t>
            </a:r>
            <a:r>
              <a:rPr lang="sa-IN" sz="4000" dirty="0">
                <a:solidFill>
                  <a:srgbClr val="FF0000"/>
                </a:solidFill>
              </a:rPr>
              <a:t>रीः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दिल्ली </a:t>
            </a:r>
            <a:r>
              <a:rPr lang="hi-IN" sz="4000" dirty="0"/>
              <a:t>विश्वविद्यालय </a:t>
            </a:r>
            <a:r>
              <a:rPr lang="hi-IN" sz="4000" dirty="0" smtClean="0"/>
              <a:t>-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निष्ठा धृति: सत्यम्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239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763000" cy="59436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केरल </a:t>
            </a:r>
            <a:r>
              <a:rPr lang="hi-IN" sz="4000" dirty="0"/>
              <a:t>विश्वविद्यालय </a:t>
            </a:r>
            <a:r>
              <a:rPr lang="hi-IN" sz="4000" dirty="0" smtClean="0"/>
              <a:t>- 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कर्मणि व्यज्यते प्रज्ञा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en-US" sz="4000" dirty="0">
              <a:solidFill>
                <a:srgbClr val="FF0000"/>
              </a:solidFill>
            </a:endParaRPr>
          </a:p>
          <a:p>
            <a:endParaRPr lang="sa-IN" sz="4000" dirty="0" smtClean="0"/>
          </a:p>
          <a:p>
            <a:r>
              <a:rPr lang="hi-IN" sz="4000" dirty="0" smtClean="0"/>
              <a:t>राजस्थान </a:t>
            </a:r>
            <a:r>
              <a:rPr lang="hi-IN" sz="4000" dirty="0"/>
              <a:t>विश्वविद्यालय </a:t>
            </a:r>
            <a:r>
              <a:rPr lang="hi-IN" sz="4000" dirty="0" smtClean="0"/>
              <a:t>-</a:t>
            </a:r>
            <a:r>
              <a:rPr lang="sa-IN" sz="4000" dirty="0" smtClean="0"/>
              <a:t> </a:t>
            </a:r>
            <a:r>
              <a:rPr lang="hi-IN" sz="4000" dirty="0" smtClean="0"/>
              <a:t>        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धर्मो </a:t>
            </a:r>
            <a:r>
              <a:rPr lang="hi-IN" sz="4000" dirty="0">
                <a:solidFill>
                  <a:srgbClr val="FF0000"/>
                </a:solidFill>
              </a:rPr>
              <a:t>विश्वस्य जगतः प्रतिष्ठा॥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पश्चिम </a:t>
            </a:r>
            <a:r>
              <a:rPr lang="hi-IN" sz="4000" dirty="0"/>
              <a:t>बंगाल राष्ट्रीय न्यायिक </a:t>
            </a:r>
            <a:r>
              <a:rPr lang="hi-IN" sz="4000" dirty="0" smtClean="0"/>
              <a:t>विज्ञान </a:t>
            </a:r>
          </a:p>
          <a:p>
            <a:pPr marL="109728" indent="0">
              <a:buNone/>
            </a:pPr>
            <a:r>
              <a:rPr lang="hi-IN" sz="4000" dirty="0"/>
              <a:t> </a:t>
            </a:r>
            <a:r>
              <a:rPr lang="hi-IN" sz="4000" dirty="0" smtClean="0"/>
              <a:t>विश्वविद्यालय-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युक्तिहीने विचारे तु </a:t>
            </a:r>
            <a:r>
              <a:rPr lang="hi-IN" sz="4000" dirty="0" smtClean="0">
                <a:solidFill>
                  <a:srgbClr val="FF0000"/>
                </a:solidFill>
              </a:rPr>
              <a:t>धर्महानि: प्रजायते॥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7772400" cy="5943600"/>
          </a:xfrm>
        </p:spPr>
        <p:txBody>
          <a:bodyPr>
            <a:noAutofit/>
          </a:bodyPr>
          <a:lstStyle/>
          <a:p>
            <a:r>
              <a:rPr lang="hi-IN" sz="4000" dirty="0"/>
              <a:t>वनस्थली विद्यापीठ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सा विद्या या विमुक्तये॥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राष्ट्रीय </a:t>
            </a:r>
            <a:r>
              <a:rPr lang="hi-IN" sz="4000" dirty="0"/>
              <a:t>शैक्षिक अनुसंधान और प्रशिक्षण </a:t>
            </a:r>
            <a:r>
              <a:rPr lang="hi-IN" sz="4000" dirty="0" smtClean="0"/>
              <a:t>परिषद् (</a:t>
            </a:r>
            <a:r>
              <a:rPr lang="hi-IN" sz="4000" dirty="0"/>
              <a:t>एन॰सी॰ई॰आर॰टी</a:t>
            </a:r>
            <a:r>
              <a:rPr lang="hi-IN" sz="4000" dirty="0" smtClean="0"/>
              <a:t>)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विद्ययाऽमृतमश्नुते॥</a:t>
            </a:r>
          </a:p>
          <a:p>
            <a:pPr marL="109728" indent="0">
              <a:buNone/>
            </a:pPr>
            <a:endParaRPr lang="sa-IN" sz="4000" dirty="0" smtClean="0"/>
          </a:p>
          <a:p>
            <a:r>
              <a:rPr lang="hi-IN" sz="4000" dirty="0" smtClean="0"/>
              <a:t>केन्द्रीय </a:t>
            </a:r>
            <a:r>
              <a:rPr lang="hi-IN" sz="4000" dirty="0"/>
              <a:t>विद्यालय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तत् त्वं पूषन् अपावृणु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599"/>
            <a:ext cx="8229600" cy="5257801"/>
          </a:xfrm>
        </p:spPr>
        <p:txBody>
          <a:bodyPr>
            <a:noAutofit/>
          </a:bodyPr>
          <a:lstStyle/>
          <a:p>
            <a:r>
              <a:rPr lang="hi-IN" sz="4000" dirty="0"/>
              <a:t>केन्द्रीय माध्यमिक शिक्षा बोर्ड </a:t>
            </a:r>
            <a:r>
              <a:rPr lang="hi-IN" sz="4000" dirty="0" smtClean="0"/>
              <a:t>-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असतो मा सद् गमय॥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प्रौद्योगिकी </a:t>
            </a:r>
            <a:r>
              <a:rPr lang="hi-IN" sz="4000" dirty="0"/>
              <a:t>महाविद्यालय, त्रिवेन्द्र</a:t>
            </a:r>
            <a:r>
              <a:rPr lang="sa-IN" sz="4000" dirty="0" smtClean="0"/>
              <a:t>म्</a:t>
            </a:r>
            <a:r>
              <a:rPr lang="hi-IN" sz="4000" dirty="0" smtClean="0"/>
              <a:t>-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कर्म ज्यायो </a:t>
            </a:r>
            <a:r>
              <a:rPr lang="sa-IN" sz="4000" dirty="0" smtClean="0">
                <a:solidFill>
                  <a:srgbClr val="FF0000"/>
                </a:solidFill>
              </a:rPr>
              <a:t>ह्य</a:t>
            </a:r>
            <a:r>
              <a:rPr lang="hi-IN" sz="4000" dirty="0" smtClean="0">
                <a:solidFill>
                  <a:srgbClr val="FF0000"/>
                </a:solidFill>
              </a:rPr>
              <a:t>कर्मण</a:t>
            </a:r>
            <a:r>
              <a:rPr lang="hi-IN" sz="4000" dirty="0">
                <a:solidFill>
                  <a:srgbClr val="FF0000"/>
                </a:solidFill>
              </a:rPr>
              <a:t>:॥</a:t>
            </a:r>
          </a:p>
          <a:p>
            <a:pPr marL="0" indent="0">
              <a:buNone/>
            </a:pPr>
            <a:endParaRPr lang="sa-IN" sz="4000" dirty="0" smtClean="0"/>
          </a:p>
          <a:p>
            <a:r>
              <a:rPr lang="hi-IN" sz="4000" dirty="0" smtClean="0"/>
              <a:t>देवी </a:t>
            </a:r>
            <a:r>
              <a:rPr lang="hi-IN" sz="4000" dirty="0"/>
              <a:t>अहिल्या </a:t>
            </a:r>
            <a:r>
              <a:rPr lang="hi-IN" sz="4000" dirty="0" smtClean="0"/>
              <a:t>विश्वविद्यालय,</a:t>
            </a:r>
            <a:r>
              <a:rPr lang="sa-IN" sz="4000" dirty="0" smtClean="0"/>
              <a:t> </a:t>
            </a:r>
            <a:r>
              <a:rPr lang="hi-IN" sz="4000" dirty="0" smtClean="0"/>
              <a:t>इन्दौर-</a:t>
            </a:r>
            <a:r>
              <a:rPr lang="sa-IN" sz="4000" dirty="0" smtClean="0"/>
              <a:t>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धियो यो नः प्रचोदयात्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7848600" cy="5715000"/>
          </a:xfrm>
        </p:spPr>
        <p:txBody>
          <a:bodyPr>
            <a:noAutofit/>
          </a:bodyPr>
          <a:lstStyle/>
          <a:p>
            <a:r>
              <a:rPr lang="hi-IN" sz="4000" dirty="0"/>
              <a:t>गोविंद बल्लभ पंत अभियांत्रिकी महाविद्यालय</a:t>
            </a:r>
            <a:r>
              <a:rPr lang="hi-IN" sz="4000" dirty="0" smtClean="0"/>
              <a:t>,</a:t>
            </a:r>
            <a:r>
              <a:rPr lang="sa-IN" sz="4000" dirty="0" smtClean="0"/>
              <a:t> </a:t>
            </a:r>
            <a:r>
              <a:rPr lang="hi-IN" sz="4000" dirty="0" smtClean="0"/>
              <a:t>पौड़ी-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तमसो मा ज्योतिर्गमय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मदन मोहन मालवीय अभियांत्रिकी महाविद्यालय</a:t>
            </a:r>
            <a:r>
              <a:rPr lang="hi-IN" sz="4000" dirty="0" smtClean="0"/>
              <a:t>,</a:t>
            </a:r>
            <a:r>
              <a:rPr lang="sa-IN" sz="4000" dirty="0" smtClean="0"/>
              <a:t> </a:t>
            </a:r>
            <a:r>
              <a:rPr lang="hi-IN" sz="4000" dirty="0" smtClean="0"/>
              <a:t>गोरखपुर –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योगः कर्मसु कौशलम्॥</a:t>
            </a:r>
          </a:p>
          <a:p>
            <a:r>
              <a:rPr lang="hi-IN" sz="4000" dirty="0"/>
              <a:t>भारतीय प्रशासनिक कर्मचारी महाविद्यालय</a:t>
            </a:r>
            <a:r>
              <a:rPr lang="hi-IN" sz="4000" dirty="0" smtClean="0"/>
              <a:t>,</a:t>
            </a:r>
            <a:r>
              <a:rPr lang="sa-IN" sz="4000" dirty="0" smtClean="0"/>
              <a:t> </a:t>
            </a:r>
            <a:r>
              <a:rPr lang="hi-IN" sz="4000" dirty="0" smtClean="0"/>
              <a:t>हैदराबाद-</a:t>
            </a:r>
            <a:r>
              <a:rPr lang="sa-IN" sz="4000" dirty="0" smtClean="0"/>
              <a:t>                 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संगच्छध्वं संवदध्वम्॥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82000" cy="5334000"/>
          </a:xfrm>
        </p:spPr>
        <p:txBody>
          <a:bodyPr>
            <a:noAutofit/>
          </a:bodyPr>
          <a:lstStyle/>
          <a:p>
            <a:r>
              <a:rPr lang="hi-IN" sz="4000" dirty="0"/>
              <a:t>इंडिया विश्वविद्यालय का </a:t>
            </a:r>
            <a:r>
              <a:rPr lang="hi-IN" sz="4000" dirty="0" smtClean="0"/>
              <a:t>राष्ट्रीय </a:t>
            </a:r>
          </a:p>
          <a:p>
            <a:pPr marL="109728" indent="0">
              <a:buNone/>
            </a:pPr>
            <a:r>
              <a:rPr lang="hi-IN" sz="4000" dirty="0" smtClean="0"/>
              <a:t>विधिविद्यालय </a:t>
            </a:r>
            <a:r>
              <a:rPr lang="hi-IN" sz="4000" dirty="0"/>
              <a:t>-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  <a:r>
              <a:rPr lang="sa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धर्मो </a:t>
            </a:r>
            <a:r>
              <a:rPr lang="hi-IN" sz="4000" dirty="0" smtClean="0">
                <a:solidFill>
                  <a:srgbClr val="FF0000"/>
                </a:solidFill>
              </a:rPr>
              <a:t>रक्षति रक्षितः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pPr marL="0" indent="0">
              <a:buNone/>
            </a:pPr>
            <a:endParaRPr lang="sa-IN" sz="4000" dirty="0" smtClean="0"/>
          </a:p>
          <a:p>
            <a:r>
              <a:rPr lang="sa-IN" sz="4000" dirty="0" smtClean="0"/>
              <a:t>सेन्ट् </a:t>
            </a:r>
            <a:r>
              <a:rPr lang="hi-IN" sz="4000" dirty="0"/>
              <a:t>स्टीफन महाविद्यालय, दिल्ली –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सत्यमेव विजयते नानृतम्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indent="0">
              <a:buNone/>
            </a:pPr>
            <a:endParaRPr lang="hi-IN" sz="4000" dirty="0" smtClean="0"/>
          </a:p>
          <a:p>
            <a:r>
              <a:rPr lang="hi-IN" sz="4000" dirty="0" smtClean="0"/>
              <a:t>मिराण्डाहाउस </a:t>
            </a:r>
            <a:r>
              <a:rPr lang="hi-IN" sz="4000" dirty="0"/>
              <a:t>महाविद्यालय, दिल्ली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॥ स्वाध्यायान्न प्रमादिताव्यम् 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5334000"/>
          </a:xfrm>
        </p:spPr>
        <p:txBody>
          <a:bodyPr>
            <a:noAutofit/>
          </a:bodyPr>
          <a:lstStyle/>
          <a:p>
            <a:r>
              <a:rPr lang="hi-IN" sz="4000" dirty="0"/>
              <a:t>विश्वेश्वरैया राष्ट्रीय प्रौद्योगिकी </a:t>
            </a:r>
            <a:r>
              <a:rPr lang="hi-IN" sz="4000" dirty="0" smtClean="0"/>
              <a:t>संस्थान, </a:t>
            </a:r>
          </a:p>
          <a:p>
            <a:pPr marL="109728" indent="0">
              <a:buNone/>
            </a:pPr>
            <a:r>
              <a:rPr lang="hi-IN" sz="4000" dirty="0" smtClean="0"/>
              <a:t>नागपुर -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योग: कर्मसु कौशलम्॥</a:t>
            </a:r>
          </a:p>
          <a:p>
            <a:endParaRPr lang="hi-IN" sz="4000" dirty="0" smtClean="0"/>
          </a:p>
          <a:p>
            <a:r>
              <a:rPr lang="hi-IN" sz="4000" dirty="0" smtClean="0"/>
              <a:t>मोतीलाल </a:t>
            </a:r>
            <a:r>
              <a:rPr lang="hi-IN" sz="4000" dirty="0"/>
              <a:t>नेहरू राष्ट्रीय प्रौद्योगिकी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/>
              <a:t>संस्थान,इलाहाबाद –</a:t>
            </a:r>
            <a:r>
              <a:rPr lang="hi-IN" sz="4000" dirty="0" smtClean="0">
                <a:solidFill>
                  <a:srgbClr val="FF0000"/>
                </a:solidFill>
              </a:rPr>
              <a:t>॥सिद्धिर्भवति कर्मजा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hi-IN" sz="4000" dirty="0" smtClean="0"/>
          </a:p>
          <a:p>
            <a:r>
              <a:rPr lang="hi-IN" sz="4000" dirty="0" smtClean="0"/>
              <a:t>बिरला </a:t>
            </a:r>
            <a:r>
              <a:rPr lang="hi-IN" sz="4000" dirty="0"/>
              <a:t>प्रौद्योगिकी एवं विज्ञान </a:t>
            </a:r>
            <a:r>
              <a:rPr lang="hi-IN" sz="4000" dirty="0" smtClean="0"/>
              <a:t>संस्थान, पिलानी -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ज्ञानं परमं बलम्॥</a:t>
            </a:r>
          </a:p>
        </p:txBody>
      </p:sp>
    </p:spTree>
    <p:extLst>
      <p:ext uri="{BB962C8B-B14F-4D97-AF65-F5344CB8AC3E}">
        <p14:creationId xmlns:p14="http://schemas.microsoft.com/office/powerpoint/2010/main" val="11247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458200" cy="5334000"/>
          </a:xfrm>
        </p:spPr>
        <p:txBody>
          <a:bodyPr>
            <a:normAutofit/>
          </a:bodyPr>
          <a:lstStyle/>
          <a:p>
            <a:r>
              <a:rPr lang="hi-IN" sz="4000" dirty="0" smtClean="0"/>
              <a:t>भारतीय </a:t>
            </a:r>
            <a:r>
              <a:rPr lang="hi-IN" sz="4000" dirty="0"/>
              <a:t>प्रौद्योगिकी संस्थान </a:t>
            </a:r>
            <a:r>
              <a:rPr lang="hi-IN" sz="4000" dirty="0" smtClean="0"/>
              <a:t>खड़गपुर-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योगः </a:t>
            </a:r>
            <a:r>
              <a:rPr lang="hi-IN" sz="4000" dirty="0">
                <a:solidFill>
                  <a:srgbClr val="FF0000"/>
                </a:solidFill>
              </a:rPr>
              <a:t>कर्मसु कौशलम्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भारतीय प्रौद्योगिकी संस्थान मुंबई </a:t>
            </a:r>
            <a:r>
              <a:rPr lang="hi-IN" sz="4000" dirty="0" smtClean="0"/>
              <a:t>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ज्ञानं </a:t>
            </a:r>
            <a:r>
              <a:rPr lang="hi-IN" sz="4000" dirty="0">
                <a:solidFill>
                  <a:srgbClr val="FF0000"/>
                </a:solidFill>
              </a:rPr>
              <a:t>परमं ध्येयम्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</a:p>
          <a:p>
            <a:pPr marL="109728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भारतीय प्रौद्योगिकी संस्थान कानपुर -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  <a:r>
              <a:rPr lang="sa-IN" sz="4000" dirty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तमसो मा ज्योतिर्गमय॥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41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077200" cy="5257800"/>
          </a:xfrm>
        </p:spPr>
        <p:txBody>
          <a:bodyPr>
            <a:noAutofit/>
          </a:bodyPr>
          <a:lstStyle/>
          <a:p>
            <a:r>
              <a:rPr lang="hi-IN" sz="4000" dirty="0"/>
              <a:t>भारतीय प्रौद्योगिकी संस्थान </a:t>
            </a:r>
            <a:r>
              <a:rPr lang="hi-IN" sz="4000" dirty="0" smtClean="0"/>
              <a:t>चेन्नई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सिद्धिर्भवति कर्मजा॥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प्रौद्योगिकी संस्थान </a:t>
            </a:r>
            <a:r>
              <a:rPr lang="hi-IN" sz="4000" dirty="0" smtClean="0"/>
              <a:t>रुड़की-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श्रमं विना न किमपि साध्यम्॥</a:t>
            </a:r>
          </a:p>
          <a:p>
            <a:endParaRPr lang="sa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प्रबंधन संस्थान </a:t>
            </a:r>
            <a:r>
              <a:rPr lang="hi-IN" sz="4000" dirty="0" smtClean="0"/>
              <a:t>अमदाबाद 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विद्या</a:t>
            </a:r>
            <a:r>
              <a:rPr lang="sa-IN" sz="4000" dirty="0">
                <a:solidFill>
                  <a:srgbClr val="FF0000"/>
                </a:solidFill>
              </a:rPr>
              <a:t>-</a:t>
            </a:r>
            <a:r>
              <a:rPr lang="hi-IN" sz="4000" dirty="0">
                <a:solidFill>
                  <a:srgbClr val="FF0000"/>
                </a:solidFill>
              </a:rPr>
              <a:t>विनियोगा</a:t>
            </a:r>
            <a:r>
              <a:rPr lang="sa-IN" sz="4000" dirty="0">
                <a:solidFill>
                  <a:srgbClr val="FF0000"/>
                </a:solidFill>
              </a:rPr>
              <a:t>द्   वि</a:t>
            </a:r>
            <a:r>
              <a:rPr lang="hi-IN" sz="4000" dirty="0">
                <a:solidFill>
                  <a:srgbClr val="FF0000"/>
                </a:solidFill>
              </a:rPr>
              <a:t>कास:॥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7543800" cy="5410200"/>
          </a:xfrm>
        </p:spPr>
        <p:txBody>
          <a:bodyPr>
            <a:normAutofit lnSpcReduction="10000"/>
          </a:bodyPr>
          <a:lstStyle/>
          <a:p>
            <a:r>
              <a:rPr lang="hi-IN" sz="4000" dirty="0" smtClean="0"/>
              <a:t>भारतीय </a:t>
            </a:r>
            <a:r>
              <a:rPr lang="hi-IN" sz="4000" dirty="0"/>
              <a:t>प्रबंधन संस्थान </a:t>
            </a:r>
            <a:r>
              <a:rPr lang="hi-IN" sz="4000" dirty="0" smtClean="0"/>
              <a:t>बंगलौर-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तेजस्वि </a:t>
            </a:r>
            <a:r>
              <a:rPr lang="hi-IN" sz="4000" dirty="0">
                <a:solidFill>
                  <a:srgbClr val="FF0000"/>
                </a:solidFill>
              </a:rPr>
              <a:t>नावधीतमस्तु॥</a:t>
            </a:r>
          </a:p>
          <a:p>
            <a:endParaRPr lang="sa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प्रबंधन संस्थान </a:t>
            </a:r>
            <a:r>
              <a:rPr lang="hi-IN" sz="4000" dirty="0" smtClean="0"/>
              <a:t>कोझीकोड-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योगः </a:t>
            </a:r>
            <a:r>
              <a:rPr lang="hi-IN" sz="4000" dirty="0">
                <a:solidFill>
                  <a:srgbClr val="FF0000"/>
                </a:solidFill>
              </a:rPr>
              <a:t>कर्मसु कौशलम्॥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सेना </a:t>
            </a:r>
            <a:r>
              <a:rPr lang="hi-IN" sz="4000" dirty="0"/>
              <a:t>ई </a:t>
            </a:r>
            <a:r>
              <a:rPr lang="hi-IN" sz="4000" dirty="0" smtClean="0"/>
              <a:t>ए</a:t>
            </a:r>
            <a:r>
              <a:rPr lang="sa-IN" sz="4000" dirty="0" smtClean="0"/>
              <a:t>म्</a:t>
            </a:r>
            <a:r>
              <a:rPr lang="hi-IN" sz="4000" dirty="0" smtClean="0"/>
              <a:t> </a:t>
            </a:r>
            <a:r>
              <a:rPr lang="hi-IN" sz="4000" dirty="0"/>
              <a:t>ई कोर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कर्म</a:t>
            </a:r>
            <a:r>
              <a:rPr lang="sa-IN" sz="4000" dirty="0" smtClean="0">
                <a:solidFill>
                  <a:srgbClr val="FF0000"/>
                </a:solidFill>
              </a:rPr>
              <a:t> एव</a:t>
            </a:r>
            <a:r>
              <a:rPr lang="hi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हि </a:t>
            </a:r>
            <a:r>
              <a:rPr lang="hi-IN" sz="4000" dirty="0" smtClean="0">
                <a:solidFill>
                  <a:srgbClr val="FF0000"/>
                </a:solidFill>
              </a:rPr>
              <a:t>धर्</a:t>
            </a:r>
            <a:r>
              <a:rPr lang="sa-IN" sz="4000" dirty="0" smtClean="0">
                <a:solidFill>
                  <a:srgbClr val="FF0000"/>
                </a:solidFill>
              </a:rPr>
              <a:t>मः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7543800" cy="5334000"/>
          </a:xfrm>
        </p:spPr>
        <p:txBody>
          <a:bodyPr>
            <a:normAutofit/>
          </a:bodyPr>
          <a:lstStyle/>
          <a:p>
            <a:r>
              <a:rPr lang="hi-IN" sz="4000" dirty="0"/>
              <a:t>सेना राजपूताना रा</a:t>
            </a:r>
            <a:r>
              <a:rPr lang="sa-IN" sz="4000" dirty="0"/>
              <a:t>य</a:t>
            </a:r>
            <a:r>
              <a:rPr lang="hi-IN" sz="4000" dirty="0"/>
              <a:t>फल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वीरभोग्या वसुन्धरा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सेना मेडिकल कोर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सर्वे स</a:t>
            </a:r>
            <a:r>
              <a:rPr lang="sa-IN" sz="4000" dirty="0">
                <a:solidFill>
                  <a:srgbClr val="FF0000"/>
                </a:solidFill>
              </a:rPr>
              <a:t>न्</a:t>
            </a:r>
            <a:r>
              <a:rPr lang="hi-IN" sz="4000" dirty="0">
                <a:solidFill>
                  <a:srgbClr val="FF0000"/>
                </a:solidFill>
              </a:rPr>
              <a:t>तु निराम</a:t>
            </a:r>
            <a:r>
              <a:rPr lang="sa-IN" sz="4000" dirty="0">
                <a:solidFill>
                  <a:srgbClr val="FF0000"/>
                </a:solidFill>
              </a:rPr>
              <a:t>याः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सेना शिक्षा कोर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वि</a:t>
            </a:r>
            <a:r>
              <a:rPr lang="sa-IN" sz="4000" dirty="0">
                <a:solidFill>
                  <a:srgbClr val="FF0000"/>
                </a:solidFill>
              </a:rPr>
              <a:t>द्यै</a:t>
            </a:r>
            <a:r>
              <a:rPr lang="hi-IN" sz="4000" dirty="0">
                <a:solidFill>
                  <a:srgbClr val="FF0000"/>
                </a:solidFill>
              </a:rPr>
              <a:t>व बलम्॥</a:t>
            </a:r>
          </a:p>
        </p:txBody>
      </p:sp>
    </p:spTree>
    <p:extLst>
      <p:ext uri="{BB962C8B-B14F-4D97-AF65-F5344CB8AC3E}">
        <p14:creationId xmlns:p14="http://schemas.microsoft.com/office/powerpoint/2010/main" val="28265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85800"/>
            <a:ext cx="7162800" cy="5257800"/>
          </a:xfrm>
        </p:spPr>
        <p:txBody>
          <a:bodyPr>
            <a:normAutofit lnSpcReduction="10000"/>
          </a:bodyPr>
          <a:lstStyle/>
          <a:p>
            <a:r>
              <a:rPr lang="hi-IN" sz="4000" dirty="0"/>
              <a:t>सेना एयर डिफेन्स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आकाशे शत्</a:t>
            </a:r>
            <a:r>
              <a:rPr lang="sa-IN" sz="4000" dirty="0">
                <a:solidFill>
                  <a:srgbClr val="FF0000"/>
                </a:solidFill>
              </a:rPr>
              <a:t>रून्</a:t>
            </a:r>
            <a:r>
              <a:rPr lang="hi-IN" sz="4000" dirty="0">
                <a:solidFill>
                  <a:srgbClr val="FF0000"/>
                </a:solidFill>
              </a:rPr>
              <a:t> जहि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/>
          </a:p>
          <a:p>
            <a:r>
              <a:rPr lang="hi-IN" sz="4000" dirty="0"/>
              <a:t>सेना ग्रेनेडियर रेजिमेन्ट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सर्वदा शक्तिशा</a:t>
            </a:r>
            <a:r>
              <a:rPr lang="sa-IN" sz="4000" dirty="0">
                <a:solidFill>
                  <a:srgbClr val="FF0000"/>
                </a:solidFill>
              </a:rPr>
              <a:t>ली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/>
          </a:p>
          <a:p>
            <a:r>
              <a:rPr lang="hi-IN" sz="4000" dirty="0" smtClean="0"/>
              <a:t>सेना </a:t>
            </a:r>
            <a:r>
              <a:rPr lang="hi-IN" sz="4000" dirty="0"/>
              <a:t>राजपूत बटालियन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सर्वत्र विजये॥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7391400" cy="5334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सेना </a:t>
            </a:r>
            <a:r>
              <a:rPr lang="hi-IN" sz="4000" dirty="0"/>
              <a:t>डोगरा रेजिमेन्ट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कर्तव्य</a:t>
            </a:r>
            <a:r>
              <a:rPr lang="sa-IN" sz="4000" dirty="0">
                <a:solidFill>
                  <a:srgbClr val="FF0000"/>
                </a:solidFill>
              </a:rPr>
              <a:t>म् </a:t>
            </a:r>
            <a:r>
              <a:rPr lang="hi-IN" sz="4000" dirty="0">
                <a:solidFill>
                  <a:srgbClr val="FF0000"/>
                </a:solidFill>
              </a:rPr>
              <a:t> अन्वात्मा॥</a:t>
            </a:r>
          </a:p>
          <a:p>
            <a:endParaRPr lang="sa-IN" sz="4000" dirty="0" smtClean="0"/>
          </a:p>
          <a:p>
            <a:r>
              <a:rPr lang="hi-IN" sz="4000" dirty="0" smtClean="0"/>
              <a:t>सेना </a:t>
            </a:r>
            <a:r>
              <a:rPr lang="hi-IN" sz="4000" dirty="0"/>
              <a:t>गढवाल रायफल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यु</a:t>
            </a:r>
            <a:r>
              <a:rPr lang="sa-IN" sz="4000" dirty="0">
                <a:solidFill>
                  <a:srgbClr val="FF0000"/>
                </a:solidFill>
              </a:rPr>
              <a:t>द्धाय </a:t>
            </a:r>
            <a:r>
              <a:rPr lang="hi-IN" sz="4000" dirty="0">
                <a:solidFill>
                  <a:srgbClr val="FF0000"/>
                </a:solidFill>
              </a:rPr>
              <a:t>कृत</a:t>
            </a:r>
            <a:r>
              <a:rPr lang="sa-IN" sz="4000" dirty="0">
                <a:solidFill>
                  <a:srgbClr val="FF0000"/>
                </a:solidFill>
              </a:rPr>
              <a:t>-</a:t>
            </a:r>
            <a:r>
              <a:rPr lang="hi-IN" sz="4000" dirty="0">
                <a:solidFill>
                  <a:srgbClr val="FF0000"/>
                </a:solidFill>
              </a:rPr>
              <a:t>निश्च</a:t>
            </a:r>
            <a:r>
              <a:rPr lang="sa-IN" sz="4000" dirty="0">
                <a:solidFill>
                  <a:srgbClr val="FF0000"/>
                </a:solidFill>
              </a:rPr>
              <a:t>यः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सेना </a:t>
            </a:r>
            <a:r>
              <a:rPr lang="hi-IN" sz="4000" dirty="0"/>
              <a:t>कुमायू रेजिमेन्ट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पराक्रमो विजयते॥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57200"/>
            <a:ext cx="7086600" cy="5410200"/>
          </a:xfrm>
        </p:spPr>
        <p:txBody>
          <a:bodyPr>
            <a:normAutofit/>
          </a:bodyPr>
          <a:lstStyle/>
          <a:p>
            <a:r>
              <a:rPr lang="hi-IN" sz="4000" dirty="0" smtClean="0"/>
              <a:t>सेना </a:t>
            </a:r>
            <a:r>
              <a:rPr lang="hi-IN" sz="4000" dirty="0"/>
              <a:t>महार रेजिमेन्ट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य</a:t>
            </a:r>
            <a:r>
              <a:rPr lang="sa-IN" sz="4000" dirty="0" smtClean="0">
                <a:solidFill>
                  <a:srgbClr val="FF0000"/>
                </a:solidFill>
              </a:rPr>
              <a:t>शः </a:t>
            </a:r>
            <a:r>
              <a:rPr lang="hi-IN" sz="4000" dirty="0" smtClean="0">
                <a:solidFill>
                  <a:srgbClr val="FF0000"/>
                </a:solidFill>
              </a:rPr>
              <a:t>सिद्</a:t>
            </a:r>
            <a:r>
              <a:rPr lang="sa-IN" sz="4000" dirty="0" smtClean="0">
                <a:solidFill>
                  <a:srgbClr val="FF0000"/>
                </a:solidFill>
              </a:rPr>
              <a:t>धिः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>
              <a:solidFill>
                <a:srgbClr val="FF0000"/>
              </a:solidFill>
            </a:endParaRPr>
          </a:p>
          <a:p>
            <a:r>
              <a:rPr lang="hi-IN" sz="4000" dirty="0"/>
              <a:t>सेना जम्मू काश्मीर रायफल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प्रस्थ </a:t>
            </a:r>
            <a:r>
              <a:rPr lang="hi-IN" sz="4000" dirty="0">
                <a:solidFill>
                  <a:srgbClr val="FF0000"/>
                </a:solidFill>
              </a:rPr>
              <a:t>रणवीरता॥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सेना </a:t>
            </a:r>
            <a:r>
              <a:rPr lang="hi-IN" sz="4000" dirty="0"/>
              <a:t>कश्मीर लाइट </a:t>
            </a:r>
            <a:r>
              <a:rPr lang="hi-IN" sz="4000" dirty="0" smtClean="0"/>
              <a:t>इंफैन्ट्री-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बलिदानं वीर</a:t>
            </a:r>
            <a:r>
              <a:rPr lang="sa-IN" sz="4000" dirty="0" smtClean="0">
                <a:solidFill>
                  <a:srgbClr val="FF0000"/>
                </a:solidFill>
              </a:rPr>
              <a:t>-लक्ष्यम्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hi-IN" sz="40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9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7162800" cy="54102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सेना </a:t>
            </a:r>
            <a:r>
              <a:rPr lang="hi-IN" sz="4000" dirty="0"/>
              <a:t>इंजीनियर रेजिमेन्ट -</a:t>
            </a:r>
            <a:r>
              <a:rPr lang="sa-IN" sz="4000" dirty="0"/>
              <a:t>    </a:t>
            </a:r>
            <a:r>
              <a:rPr lang="hi-IN" sz="4000" dirty="0">
                <a:solidFill>
                  <a:srgbClr val="FF0000"/>
                </a:solidFill>
              </a:rPr>
              <a:t>॥सर्वत्र॥</a:t>
            </a:r>
          </a:p>
          <a:p>
            <a:endParaRPr lang="sa-IN" sz="4000" dirty="0" smtClean="0"/>
          </a:p>
          <a:p>
            <a:r>
              <a:rPr lang="hi-IN" sz="4000" dirty="0" smtClean="0"/>
              <a:t>भारतीय </a:t>
            </a:r>
            <a:r>
              <a:rPr lang="hi-IN" sz="4000" dirty="0"/>
              <a:t>तट रक्षक </a:t>
            </a:r>
            <a:r>
              <a:rPr lang="hi-IN" sz="4000" dirty="0" smtClean="0"/>
              <a:t>–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व</a:t>
            </a:r>
            <a:r>
              <a:rPr lang="sa-IN" sz="4000" dirty="0">
                <a:solidFill>
                  <a:srgbClr val="FF0000"/>
                </a:solidFill>
              </a:rPr>
              <a:t>यं</a:t>
            </a:r>
            <a:r>
              <a:rPr lang="hi-IN" sz="4000" dirty="0">
                <a:solidFill>
                  <a:srgbClr val="FF0000"/>
                </a:solidFill>
              </a:rPr>
              <a:t> रक्षाम</a:t>
            </a:r>
            <a:r>
              <a:rPr lang="sa-IN" sz="4000" dirty="0">
                <a:solidFill>
                  <a:srgbClr val="FF0000"/>
                </a:solidFill>
              </a:rPr>
              <a:t>हे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/>
          </a:p>
          <a:p>
            <a:r>
              <a:rPr lang="hi-IN" sz="4000" dirty="0" smtClean="0"/>
              <a:t>सैन्य </a:t>
            </a:r>
            <a:r>
              <a:rPr lang="hi-IN" sz="4000" dirty="0"/>
              <a:t>विद्यालय -</a:t>
            </a:r>
            <a:r>
              <a:rPr lang="sa-IN" sz="4000" dirty="0"/>
              <a:t>   </a:t>
            </a:r>
            <a:r>
              <a:rPr lang="sa-IN" sz="4000" dirty="0" smtClean="0"/>
              <a:t>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hi-IN" sz="4000" dirty="0">
                <a:solidFill>
                  <a:srgbClr val="FF0000"/>
                </a:solidFill>
              </a:rPr>
              <a:t>युद्धं प्र</a:t>
            </a:r>
            <a:r>
              <a:rPr lang="sa-IN" sz="4000" dirty="0">
                <a:solidFill>
                  <a:srgbClr val="FF0000"/>
                </a:solidFill>
              </a:rPr>
              <a:t>ख्यापय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</p:txBody>
      </p:sp>
    </p:spTree>
    <p:extLst>
      <p:ext uri="{BB962C8B-B14F-4D97-AF65-F5344CB8AC3E}">
        <p14:creationId xmlns:p14="http://schemas.microsoft.com/office/powerpoint/2010/main" val="14535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991600" cy="5486400"/>
          </a:xfrm>
        </p:spPr>
        <p:txBody>
          <a:bodyPr>
            <a:noAutofit/>
          </a:bodyPr>
          <a:lstStyle/>
          <a:p>
            <a:r>
              <a:rPr lang="hi-IN" sz="4000" dirty="0"/>
              <a:t>सैन्य अनुसंधान </a:t>
            </a:r>
            <a:r>
              <a:rPr lang="hi-IN" sz="4000" dirty="0" smtClean="0"/>
              <a:t>केंद्र -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बलस्य </a:t>
            </a:r>
            <a:r>
              <a:rPr lang="hi-IN" sz="4000" dirty="0">
                <a:solidFill>
                  <a:srgbClr val="FF0000"/>
                </a:solidFill>
              </a:rPr>
              <a:t>मूलं विज्ञान</a:t>
            </a:r>
            <a:r>
              <a:rPr lang="sa-IN" sz="4000" dirty="0">
                <a:solidFill>
                  <a:srgbClr val="FF0000"/>
                </a:solidFill>
              </a:rPr>
              <a:t>म् 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/>
              <a:t>नेपाल </a:t>
            </a:r>
            <a:r>
              <a:rPr lang="hi-IN" sz="4000" dirty="0"/>
              <a:t>सरकार </a:t>
            </a:r>
            <a:r>
              <a:rPr lang="hi-IN" sz="4000" dirty="0" smtClean="0"/>
              <a:t>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॥जननी जन्मभूमिश्च स्वर्गादपि गरीयसी</a:t>
            </a:r>
            <a:r>
              <a:rPr lang="hi-IN" sz="4000" dirty="0">
                <a:solidFill>
                  <a:srgbClr val="FF0000"/>
                </a:solidFill>
              </a:rPr>
              <a:t>॥</a:t>
            </a:r>
          </a:p>
          <a:p>
            <a:endParaRPr lang="sa-IN" sz="4000" dirty="0" smtClean="0"/>
          </a:p>
          <a:p>
            <a:r>
              <a:rPr lang="hi-IN" sz="4000" dirty="0" smtClean="0"/>
              <a:t>इंडोनेशिया </a:t>
            </a:r>
            <a:r>
              <a:rPr lang="hi-IN" sz="4000" dirty="0"/>
              <a:t>जलसेना </a:t>
            </a:r>
            <a:r>
              <a:rPr lang="hi-IN" sz="4000" dirty="0" smtClean="0"/>
              <a:t>–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जलेष्वेव जयामहे॥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18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7772400" cy="5562599"/>
          </a:xfrm>
        </p:spPr>
        <p:txBody>
          <a:bodyPr>
            <a:normAutofit/>
          </a:bodyPr>
          <a:lstStyle/>
          <a:p>
            <a:r>
              <a:rPr lang="hi-IN" sz="4000" dirty="0"/>
              <a:t>असेह राज्य (इंडोनेशिया</a:t>
            </a:r>
            <a:r>
              <a:rPr lang="hi-IN" sz="4000" dirty="0" smtClean="0"/>
              <a:t>)-       </a:t>
            </a: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 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 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पञ्चचित॥</a:t>
            </a:r>
            <a:endParaRPr lang="hi-IN" sz="4000" dirty="0">
              <a:solidFill>
                <a:srgbClr val="FF0000"/>
              </a:solidFill>
            </a:endParaRPr>
          </a:p>
          <a:p>
            <a:endParaRPr lang="sa-IN" sz="4000" dirty="0" smtClean="0"/>
          </a:p>
          <a:p>
            <a:r>
              <a:rPr lang="hi-IN" sz="4000" dirty="0" smtClean="0"/>
              <a:t>कोलंबो </a:t>
            </a:r>
            <a:r>
              <a:rPr lang="hi-IN" sz="4000" dirty="0"/>
              <a:t>विश्वविद्यालय (श्रीलंका</a:t>
            </a:r>
            <a:r>
              <a:rPr lang="hi-IN" sz="4000" dirty="0" smtClean="0"/>
              <a:t>)- </a:t>
            </a: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बुद्धि: सर्वत्र भ्राजते॥</a:t>
            </a:r>
          </a:p>
          <a:p>
            <a:endParaRPr lang="sa-IN" sz="4000" dirty="0" smtClean="0"/>
          </a:p>
          <a:p>
            <a:r>
              <a:rPr lang="hi-IN" sz="4000" dirty="0" smtClean="0"/>
              <a:t>मोराटुवा </a:t>
            </a:r>
            <a:r>
              <a:rPr lang="hi-IN" sz="4000" dirty="0"/>
              <a:t>विश्वविद्यालय (श्रीलंका</a:t>
            </a:r>
            <a:r>
              <a:rPr lang="hi-IN" sz="4000" dirty="0" smtClean="0"/>
              <a:t>)- </a:t>
            </a: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 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विद्यैव सर्वधनम्॥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029200"/>
          </a:xfrm>
        </p:spPr>
        <p:txBody>
          <a:bodyPr>
            <a:normAutofit/>
          </a:bodyPr>
          <a:lstStyle/>
          <a:p>
            <a:endParaRPr lang="hi-IN" sz="4000" dirty="0" smtClean="0"/>
          </a:p>
          <a:p>
            <a:r>
              <a:rPr lang="hi-IN" sz="4000" dirty="0" smtClean="0"/>
              <a:t>पेरादेनिया विश्वविद्यालय(श्रीलंका)-                             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 ॥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सर्वस्य </a:t>
            </a:r>
            <a:r>
              <a:rPr lang="hi-IN" sz="4000" dirty="0">
                <a:solidFill>
                  <a:srgbClr val="FF0000"/>
                </a:solidFill>
              </a:rPr>
              <a:t>लोचनं शास्त्रम्</a:t>
            </a:r>
            <a:r>
              <a:rPr lang="hi-IN" sz="4000" dirty="0" smtClean="0">
                <a:solidFill>
                  <a:srgbClr val="FF0000"/>
                </a:solidFill>
              </a:rPr>
              <a:t>॥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i-IN" sz="4000" dirty="0"/>
          </a:p>
          <a:p>
            <a:endParaRPr lang="hi-IN" sz="4000" dirty="0" smtClean="0"/>
          </a:p>
          <a:p>
            <a:r>
              <a:rPr lang="hi-IN" sz="4000" dirty="0" smtClean="0"/>
              <a:t>संस्कृत </a:t>
            </a:r>
            <a:r>
              <a:rPr lang="hi-IN" sz="4000" dirty="0"/>
              <a:t>ही भारत का मूल है, भारत का </a:t>
            </a:r>
            <a:r>
              <a:rPr lang="hi-IN" sz="4000" dirty="0" smtClean="0"/>
              <a:t>विकास, </a:t>
            </a:r>
            <a:r>
              <a:rPr lang="hi-IN" sz="4000" dirty="0"/>
              <a:t>इसीसे </a:t>
            </a:r>
            <a:r>
              <a:rPr lang="hi-IN" sz="4000" dirty="0" smtClean="0"/>
              <a:t>स</a:t>
            </a:r>
            <a:r>
              <a:rPr lang="sa-IN" sz="4000" dirty="0" smtClean="0"/>
              <a:t>म्</a:t>
            </a:r>
            <a:r>
              <a:rPr lang="hi-IN" sz="4000" dirty="0" smtClean="0"/>
              <a:t>भव </a:t>
            </a:r>
            <a:r>
              <a:rPr lang="hi-IN" sz="4000" dirty="0"/>
              <a:t>है।</a:t>
            </a:r>
          </a:p>
        </p:txBody>
      </p:sp>
    </p:spTree>
    <p:extLst>
      <p:ext uri="{BB962C8B-B14F-4D97-AF65-F5344CB8AC3E}">
        <p14:creationId xmlns:p14="http://schemas.microsoft.com/office/powerpoint/2010/main" val="35931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609600"/>
            <a:ext cx="7391400" cy="5333999"/>
          </a:xfrm>
        </p:spPr>
        <p:txBody>
          <a:bodyPr>
            <a:noAutofit/>
          </a:bodyPr>
          <a:lstStyle/>
          <a:p>
            <a:r>
              <a:rPr lang="hi-IN" sz="4000" dirty="0" smtClean="0"/>
              <a:t>निम्न-लिखित हिन्दी </a:t>
            </a:r>
            <a:r>
              <a:rPr lang="hi-IN" sz="4000" dirty="0"/>
              <a:t>कहावतों </a:t>
            </a:r>
            <a:r>
              <a:rPr lang="hi-IN" sz="4000" dirty="0" smtClean="0"/>
              <a:t>की</a:t>
            </a:r>
            <a:r>
              <a:rPr lang="sa-IN" sz="4000" dirty="0" smtClean="0"/>
              <a:t> तरह हम भाषित-</a:t>
            </a:r>
            <a:r>
              <a:rPr lang="hi-IN" sz="4000" dirty="0" smtClean="0"/>
              <a:t>संस्कृत में इन सूक्तियों को बोल सकते हैं -</a:t>
            </a:r>
            <a:endParaRPr lang="hi-IN" sz="4000" dirty="0"/>
          </a:p>
          <a:p>
            <a:endParaRPr lang="hi-IN" sz="4000" dirty="0"/>
          </a:p>
          <a:p>
            <a:r>
              <a:rPr lang="hi-IN" sz="4000" dirty="0" smtClean="0"/>
              <a:t>अपनी </a:t>
            </a:r>
            <a:r>
              <a:rPr lang="hi-IN" sz="4000" dirty="0"/>
              <a:t>डफली अपना </a:t>
            </a:r>
            <a:r>
              <a:rPr lang="hi-IN" sz="4000" dirty="0" smtClean="0"/>
              <a:t>राग- </a:t>
            </a:r>
          </a:p>
          <a:p>
            <a:pPr marL="109728" indent="0">
              <a:buNone/>
            </a:pP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मुण्डे </a:t>
            </a:r>
            <a:r>
              <a:rPr lang="hi-IN" sz="4000" dirty="0">
                <a:solidFill>
                  <a:srgbClr val="FF0000"/>
                </a:solidFill>
              </a:rPr>
              <a:t>मुण्डे मतिर्भिन्ना ।</a:t>
            </a:r>
          </a:p>
          <a:p>
            <a:r>
              <a:rPr lang="hi-IN" sz="4000" dirty="0" smtClean="0"/>
              <a:t>का </a:t>
            </a:r>
            <a:r>
              <a:rPr lang="hi-IN" sz="4000" dirty="0"/>
              <a:t>बरखा जब कृषि </a:t>
            </a:r>
            <a:r>
              <a:rPr lang="hi-IN" sz="4000" dirty="0" smtClean="0"/>
              <a:t>सुखाने 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 पयोगते </a:t>
            </a:r>
            <a:r>
              <a:rPr lang="hi-IN" sz="4000" dirty="0">
                <a:solidFill>
                  <a:srgbClr val="FF0000"/>
                </a:solidFill>
              </a:rPr>
              <a:t>किं खलु सेतुबन्धनम्।</a:t>
            </a:r>
          </a:p>
          <a:p>
            <a:endParaRPr lang="hi-IN" sz="4000" dirty="0"/>
          </a:p>
        </p:txBody>
      </p:sp>
    </p:spTree>
    <p:extLst>
      <p:ext uri="{BB962C8B-B14F-4D97-AF65-F5344CB8AC3E}">
        <p14:creationId xmlns:p14="http://schemas.microsoft.com/office/powerpoint/2010/main" val="34675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609600"/>
            <a:ext cx="7696200" cy="5334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अन्धों </a:t>
            </a:r>
            <a:r>
              <a:rPr lang="hi-IN" sz="4000" dirty="0"/>
              <a:t>में काना </a:t>
            </a:r>
            <a:r>
              <a:rPr lang="hi-IN" sz="4000" dirty="0" smtClean="0"/>
              <a:t>राजा 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निरस्तपादपे </a:t>
            </a:r>
            <a:r>
              <a:rPr lang="hi-IN" sz="4000" dirty="0">
                <a:solidFill>
                  <a:srgbClr val="FF0000"/>
                </a:solidFill>
              </a:rPr>
              <a:t>देशे </a:t>
            </a:r>
            <a:r>
              <a:rPr lang="hi-IN" sz="4000" dirty="0" smtClean="0">
                <a:solidFill>
                  <a:srgbClr val="FF0000"/>
                </a:solidFill>
              </a:rPr>
              <a:t>एरण्डोपि द्रुमायते</a:t>
            </a:r>
            <a:r>
              <a:rPr lang="hi-IN" sz="4000" dirty="0">
                <a:solidFill>
                  <a:srgbClr val="FF0000"/>
                </a:solidFill>
              </a:rPr>
              <a:t>।</a:t>
            </a:r>
          </a:p>
          <a:p>
            <a:pPr marL="109728" indent="0">
              <a:buNone/>
            </a:pPr>
            <a:endParaRPr lang="hi-IN" sz="4000" dirty="0" smtClean="0"/>
          </a:p>
          <a:p>
            <a:r>
              <a:rPr lang="hi-IN" sz="4000" dirty="0" smtClean="0"/>
              <a:t>अधजल </a:t>
            </a:r>
            <a:r>
              <a:rPr lang="hi-IN" sz="4000" dirty="0"/>
              <a:t>गगरी छलकत </a:t>
            </a:r>
            <a:r>
              <a:rPr lang="hi-IN" sz="4000" dirty="0" smtClean="0"/>
              <a:t>जाए 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अर्धो घटो </a:t>
            </a:r>
            <a:r>
              <a:rPr lang="hi-IN" sz="4000" dirty="0">
                <a:solidFill>
                  <a:srgbClr val="FF0000"/>
                </a:solidFill>
              </a:rPr>
              <a:t>घोषमुपैति </a:t>
            </a:r>
            <a:r>
              <a:rPr lang="sa-IN" sz="4000" dirty="0" smtClean="0">
                <a:solidFill>
                  <a:srgbClr val="FF0000"/>
                </a:solidFill>
              </a:rPr>
              <a:t>नित्य</a:t>
            </a:r>
            <a:r>
              <a:rPr lang="hi-IN" sz="4000" dirty="0" smtClean="0">
                <a:solidFill>
                  <a:srgbClr val="FF0000"/>
                </a:solidFill>
              </a:rPr>
              <a:t>म् </a:t>
            </a:r>
            <a:r>
              <a:rPr lang="hi-IN" sz="4000" dirty="0">
                <a:solidFill>
                  <a:srgbClr val="FF0000"/>
                </a:solidFill>
              </a:rPr>
              <a:t>।</a:t>
            </a:r>
          </a:p>
          <a:p>
            <a:endParaRPr lang="hi-IN" sz="4000" dirty="0" smtClean="0"/>
          </a:p>
          <a:p>
            <a:r>
              <a:rPr lang="hi-IN" sz="4000" dirty="0" smtClean="0"/>
              <a:t>एक</a:t>
            </a:r>
            <a:r>
              <a:rPr lang="sa-IN" sz="4000" dirty="0" smtClean="0"/>
              <a:t> </a:t>
            </a:r>
            <a:r>
              <a:rPr lang="hi-IN" sz="4000" dirty="0" smtClean="0"/>
              <a:t>प</a:t>
            </a:r>
            <a:r>
              <a:rPr lang="sa-IN" sz="4000" dirty="0" smtClean="0"/>
              <a:t>न्</a:t>
            </a:r>
            <a:r>
              <a:rPr lang="hi-IN" sz="4000" dirty="0" smtClean="0"/>
              <a:t>थ </a:t>
            </a:r>
            <a:r>
              <a:rPr lang="hi-IN" sz="4000" dirty="0"/>
              <a:t>दो </a:t>
            </a:r>
            <a:r>
              <a:rPr lang="hi-IN" sz="4000" dirty="0" smtClean="0"/>
              <a:t>काज – </a:t>
            </a: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एका </a:t>
            </a:r>
            <a:r>
              <a:rPr lang="hi-IN" sz="4000" dirty="0">
                <a:solidFill>
                  <a:srgbClr val="FF0000"/>
                </a:solidFill>
              </a:rPr>
              <a:t>क्रिया </a:t>
            </a:r>
            <a:r>
              <a:rPr lang="hi-IN" sz="4000" dirty="0" smtClean="0">
                <a:solidFill>
                  <a:srgbClr val="FF0000"/>
                </a:solidFill>
              </a:rPr>
              <a:t>द्व्यर्थकरी </a:t>
            </a:r>
            <a:r>
              <a:rPr lang="hi-IN" sz="4000" dirty="0">
                <a:solidFill>
                  <a:srgbClr val="FF0000"/>
                </a:solidFill>
              </a:rPr>
              <a:t>प्रसिद्धा।</a:t>
            </a:r>
          </a:p>
          <a:p>
            <a:endParaRPr lang="hi-IN" sz="4000" dirty="0"/>
          </a:p>
        </p:txBody>
      </p:sp>
    </p:spTree>
    <p:extLst>
      <p:ext uri="{BB962C8B-B14F-4D97-AF65-F5344CB8AC3E}">
        <p14:creationId xmlns:p14="http://schemas.microsoft.com/office/powerpoint/2010/main" val="36599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762000"/>
            <a:ext cx="7010400" cy="5245291"/>
          </a:xfrm>
        </p:spPr>
        <p:txBody>
          <a:bodyPr>
            <a:noAutofit/>
          </a:bodyPr>
          <a:lstStyle/>
          <a:p>
            <a:r>
              <a:rPr lang="hi-IN" sz="4000" dirty="0" smtClean="0"/>
              <a:t>काल </a:t>
            </a:r>
            <a:r>
              <a:rPr lang="hi-IN" sz="4000" dirty="0"/>
              <a:t>करे सो आज कर, आज करे सो </a:t>
            </a:r>
            <a:r>
              <a:rPr lang="hi-IN" sz="4000" dirty="0" smtClean="0"/>
              <a:t>अब – 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श्वः </a:t>
            </a:r>
            <a:r>
              <a:rPr lang="hi-IN" sz="4000" dirty="0">
                <a:solidFill>
                  <a:srgbClr val="FF0000"/>
                </a:solidFill>
              </a:rPr>
              <a:t>कर्तव्यानि कार्याणि कुर्यादद्यैव बुद्धिमान्।</a:t>
            </a:r>
          </a:p>
          <a:p>
            <a:endParaRPr lang="hi-IN" sz="4000" dirty="0"/>
          </a:p>
          <a:p>
            <a:r>
              <a:rPr lang="hi-IN" sz="4000" dirty="0" smtClean="0"/>
              <a:t>जैसी </a:t>
            </a:r>
            <a:r>
              <a:rPr lang="hi-IN" sz="4000" dirty="0"/>
              <a:t>करनी वैसी </a:t>
            </a:r>
            <a:r>
              <a:rPr lang="hi-IN" sz="4000" dirty="0" smtClean="0"/>
              <a:t>भरनी –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यो </a:t>
            </a:r>
            <a:r>
              <a:rPr lang="hi-IN" sz="4000" dirty="0">
                <a:solidFill>
                  <a:srgbClr val="FF0000"/>
                </a:solidFill>
              </a:rPr>
              <a:t>यद् वपति बीजं लभते तादृशं फलम्</a:t>
            </a:r>
            <a:r>
              <a:rPr lang="hi-IN" sz="4000" dirty="0" smtClean="0">
                <a:solidFill>
                  <a:srgbClr val="FF0000"/>
                </a:solidFill>
              </a:rPr>
              <a:t>।</a:t>
            </a:r>
            <a:endParaRPr lang="hi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3"/>
            <a:ext cx="8077200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6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33400"/>
            <a:ext cx="8458200" cy="5334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पर </a:t>
            </a:r>
            <a:r>
              <a:rPr lang="hi-IN" sz="4000" dirty="0"/>
              <a:t>उपदेश कुशल </a:t>
            </a:r>
            <a:r>
              <a:rPr lang="hi-IN" sz="4000" dirty="0" smtClean="0"/>
              <a:t>बहुतेरे</a:t>
            </a:r>
            <a:r>
              <a:rPr lang="sa-IN" sz="4000" dirty="0"/>
              <a:t> </a:t>
            </a:r>
            <a:r>
              <a:rPr lang="hi-IN" sz="4000" dirty="0" smtClean="0"/>
              <a:t>–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परोपदेशे </a:t>
            </a:r>
            <a:r>
              <a:rPr lang="hi-IN" sz="4000" dirty="0">
                <a:solidFill>
                  <a:srgbClr val="FF0000"/>
                </a:solidFill>
              </a:rPr>
              <a:t>पाण्डित्यं सर्वेषां </a:t>
            </a:r>
            <a:r>
              <a:rPr lang="hi-IN" sz="4000" dirty="0" smtClean="0">
                <a:solidFill>
                  <a:srgbClr val="FF0000"/>
                </a:solidFill>
              </a:rPr>
              <a:t>सुकरं</a:t>
            </a:r>
            <a:r>
              <a:rPr lang="sa-IN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नृणाम्।</a:t>
            </a:r>
            <a:endParaRPr lang="hi-IN" sz="4000" dirty="0">
              <a:solidFill>
                <a:srgbClr val="FF0000"/>
              </a:solidFill>
            </a:endParaRPr>
          </a:p>
          <a:p>
            <a:endParaRPr lang="sa-IN" sz="4000" dirty="0" smtClean="0"/>
          </a:p>
          <a:p>
            <a:r>
              <a:rPr lang="hi-IN" sz="4000" dirty="0" smtClean="0"/>
              <a:t>मुंह </a:t>
            </a:r>
            <a:r>
              <a:rPr lang="hi-IN" sz="4000" dirty="0"/>
              <a:t>में राम बगल में </a:t>
            </a:r>
            <a:r>
              <a:rPr lang="hi-IN" sz="4000" dirty="0" smtClean="0"/>
              <a:t>छुरी –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विषकुम्भं </a:t>
            </a:r>
            <a:r>
              <a:rPr lang="hi-IN" sz="4000" dirty="0">
                <a:solidFill>
                  <a:srgbClr val="FF0000"/>
                </a:solidFill>
              </a:rPr>
              <a:t>पयोमुखम्</a:t>
            </a:r>
            <a:r>
              <a:rPr lang="hi-IN" sz="4000" dirty="0" smtClean="0">
                <a:solidFill>
                  <a:srgbClr val="FF0000"/>
                </a:solidFill>
              </a:rPr>
              <a:t>।</a:t>
            </a:r>
            <a:endParaRPr lang="hi-IN" sz="4000" dirty="0">
              <a:solidFill>
                <a:srgbClr val="FF0000"/>
              </a:solidFill>
            </a:endParaRPr>
          </a:p>
          <a:p>
            <a:endParaRPr lang="sa-IN" sz="4000" dirty="0" smtClean="0"/>
          </a:p>
          <a:p>
            <a:r>
              <a:rPr lang="hi-IN" sz="4000" dirty="0" smtClean="0"/>
              <a:t>भूखा </a:t>
            </a:r>
            <a:r>
              <a:rPr lang="hi-IN" sz="4000" dirty="0"/>
              <a:t>क्या नहीं </a:t>
            </a:r>
            <a:r>
              <a:rPr lang="hi-IN" sz="4000" dirty="0" smtClean="0"/>
              <a:t>करता – 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बुभुक्षितः </a:t>
            </a:r>
            <a:r>
              <a:rPr lang="hi-IN" sz="4000" dirty="0">
                <a:solidFill>
                  <a:srgbClr val="FF0000"/>
                </a:solidFill>
              </a:rPr>
              <a:t>किं न करोति पापम्।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91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1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391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762000"/>
            <a:ext cx="7086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4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620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6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2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934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8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858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9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838201"/>
            <a:ext cx="7696199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62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990601"/>
            <a:ext cx="76200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16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1"/>
            <a:ext cx="7620000" cy="54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51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848600" cy="1066800"/>
          </a:xfrm>
        </p:spPr>
        <p:txBody>
          <a:bodyPr>
            <a:normAutofit/>
          </a:bodyPr>
          <a:lstStyle/>
          <a:p>
            <a:pPr marL="0" marR="0" indent="0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>
                <a:solidFill>
                  <a:srgbClr val="000000"/>
                </a:solidFill>
                <a:highlight>
                  <a:srgbClr val="D3D3D3"/>
                </a:highlight>
                <a:latin typeface="Arial"/>
                <a:ea typeface="Times New Roman"/>
              </a:rPr>
              <a:t>3.</a:t>
            </a:r>
            <a:r>
              <a:rPr lang="en-US" sz="6600" dirty="0" smtClean="0">
                <a:solidFill>
                  <a:srgbClr val="000000"/>
                </a:solidFill>
                <a:highlight>
                  <a:srgbClr val="D3D3D3"/>
                </a:highlight>
                <a:latin typeface="Arial"/>
                <a:ea typeface="Times New Roman"/>
                <a:hlinkClick r:id="rId2"/>
              </a:rPr>
              <a:t>www.deepika.com</a:t>
            </a:r>
            <a:endParaRPr lang="sa-IN" sz="6600" dirty="0" smtClean="0">
              <a:solidFill>
                <a:srgbClr val="000000"/>
              </a:solidFill>
              <a:highlight>
                <a:srgbClr val="D3D3D3"/>
              </a:highlight>
              <a:latin typeface="Arial"/>
              <a:ea typeface="Times New Roman"/>
            </a:endParaRPr>
          </a:p>
          <a:p>
            <a:pPr marL="0" marR="0">
              <a:lnSpc>
                <a:spcPts val="1915"/>
              </a:lnSpc>
              <a:spcBef>
                <a:spcPts val="0"/>
              </a:spcBef>
              <a:spcAft>
                <a:spcPts val="0"/>
              </a:spcAft>
            </a:pPr>
            <a:endParaRPr lang="sa-IN" sz="800" dirty="0">
              <a:solidFill>
                <a:srgbClr val="000000"/>
              </a:solidFill>
              <a:effectLst/>
              <a:highlight>
                <a:srgbClr val="D3D3D3"/>
              </a:highlight>
              <a:latin typeface="Arial"/>
              <a:ea typeface="Times New Roman"/>
            </a:endParaRPr>
          </a:p>
          <a:p>
            <a:pPr marL="0" marR="0">
              <a:lnSpc>
                <a:spcPts val="1915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effectLst/>
              <a:latin typeface="Arial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762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447801"/>
            <a:ext cx="8305799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165993"/>
            <a:ext cx="7619999" cy="271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4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133601"/>
            <a:ext cx="7619999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2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143000"/>
            <a:ext cx="80771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2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828800"/>
            <a:ext cx="777239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5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41" y="1447800"/>
            <a:ext cx="7024321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1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381000"/>
            <a:ext cx="8001000" cy="5715000"/>
          </a:xfrm>
        </p:spPr>
        <p:txBody>
          <a:bodyPr>
            <a:noAutofit/>
          </a:bodyPr>
          <a:lstStyle/>
          <a:p>
            <a:r>
              <a:rPr lang="hi-IN" sz="4000" dirty="0">
                <a:solidFill>
                  <a:srgbClr val="FF0000"/>
                </a:solidFill>
              </a:rPr>
              <a:t>‘संस्कृत’ के विषय में कुछ रोचक </a:t>
            </a:r>
            <a:endParaRPr lang="sa-IN" sz="4000" dirty="0" smtClean="0">
              <a:solidFill>
                <a:srgbClr val="FF0000"/>
              </a:solidFill>
            </a:endParaRPr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तथ्य</a:t>
            </a:r>
            <a:r>
              <a:rPr lang="sa-IN" sz="4000" dirty="0" smtClean="0">
                <a:solidFill>
                  <a:srgbClr val="FF0000"/>
                </a:solidFill>
              </a:rPr>
              <a:t>-</a:t>
            </a:r>
            <a:endParaRPr lang="hi-IN" sz="40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hi-IN" sz="4000" dirty="0"/>
          </a:p>
          <a:p>
            <a:r>
              <a:rPr lang="sa-IN" sz="4000" dirty="0" smtClean="0"/>
              <a:t>१</a:t>
            </a:r>
            <a:r>
              <a:rPr lang="hi-IN" sz="4000" dirty="0" smtClean="0"/>
              <a:t>. </a:t>
            </a:r>
            <a:r>
              <a:rPr lang="hi-IN" sz="4000" dirty="0"/>
              <a:t>संस्कृत को सभी भाषाओं की 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/>
              <a:t>जननी </a:t>
            </a:r>
            <a:r>
              <a:rPr lang="hi-IN" sz="4000" dirty="0"/>
              <a:t>माना जाता है</a:t>
            </a:r>
            <a:r>
              <a:rPr lang="hi-IN" sz="4000" dirty="0" smtClean="0"/>
              <a:t>।</a:t>
            </a:r>
            <a:endParaRPr lang="sa-IN" sz="4000" dirty="0"/>
          </a:p>
          <a:p>
            <a:pPr marL="109728" indent="0">
              <a:buNone/>
            </a:pPr>
            <a:endParaRPr lang="sa-IN" sz="4000" dirty="0" smtClean="0"/>
          </a:p>
          <a:p>
            <a:r>
              <a:rPr lang="sa-IN" sz="4000" dirty="0" smtClean="0">
                <a:solidFill>
                  <a:srgbClr val="7030A0"/>
                </a:solidFill>
              </a:rPr>
              <a:t>केन प्रकारेण प्रमाणयितुं शक्यते यत् 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7030A0"/>
                </a:solidFill>
              </a:rPr>
              <a:t>‘संस्कृतं-भाषा’ सर्वासां भारतीय-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7030A0"/>
                </a:solidFill>
              </a:rPr>
              <a:t>भाषाणां जननी ? </a:t>
            </a:r>
          </a:p>
        </p:txBody>
      </p:sp>
    </p:spTree>
    <p:extLst>
      <p:ext uri="{BB962C8B-B14F-4D97-AF65-F5344CB8AC3E}">
        <p14:creationId xmlns:p14="http://schemas.microsoft.com/office/powerpoint/2010/main" val="36911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7239000" cy="5257800"/>
          </a:xfrm>
        </p:spPr>
        <p:txBody>
          <a:bodyPr>
            <a:noAutofit/>
          </a:bodyPr>
          <a:lstStyle/>
          <a:p>
            <a:r>
              <a:rPr lang="sa-IN" sz="4000" dirty="0" smtClean="0">
                <a:solidFill>
                  <a:srgbClr val="0070C0"/>
                </a:solidFill>
              </a:rPr>
              <a:t>सभी भारतीय भाषा</a:t>
            </a:r>
            <a:r>
              <a:rPr lang="hi-IN" sz="4000" dirty="0" smtClean="0">
                <a:solidFill>
                  <a:srgbClr val="0070C0"/>
                </a:solidFill>
              </a:rPr>
              <a:t>ओं</a:t>
            </a:r>
            <a:r>
              <a:rPr lang="sa-IN" sz="4000" dirty="0" smtClean="0">
                <a:solidFill>
                  <a:srgbClr val="0070C0"/>
                </a:solidFill>
              </a:rPr>
              <a:t> की जननी है- ‘संस्कृत’</a:t>
            </a:r>
            <a:endParaRPr lang="hi-IN" sz="4000" dirty="0" smtClean="0">
              <a:solidFill>
                <a:srgbClr val="0070C0"/>
              </a:solidFill>
            </a:endParaRPr>
          </a:p>
          <a:p>
            <a:endParaRPr lang="sa-IN" sz="4000" dirty="0" smtClean="0">
              <a:solidFill>
                <a:srgbClr val="FF0000"/>
              </a:solidFill>
            </a:endParaRPr>
          </a:p>
          <a:p>
            <a:r>
              <a:rPr lang="gu-IN" sz="4000" dirty="0" smtClean="0">
                <a:solidFill>
                  <a:srgbClr val="FF0000"/>
                </a:solidFill>
              </a:rPr>
              <a:t>[ Sanskrit is mother of all Indian languages.]</a:t>
            </a:r>
            <a:r>
              <a:rPr lang="gu-IN" sz="40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gu-IN" sz="4000" dirty="0" smtClean="0">
                <a:solidFill>
                  <a:srgbClr val="7030A0"/>
                </a:solidFill>
              </a:rPr>
              <a:t> </a:t>
            </a:r>
            <a:endParaRPr lang="sa-IN" sz="4000" dirty="0" smtClean="0">
              <a:solidFill>
                <a:srgbClr val="7030A0"/>
              </a:solidFill>
            </a:endParaRPr>
          </a:p>
          <a:p>
            <a:r>
              <a:rPr lang="gu-IN" sz="4000" dirty="0" smtClean="0">
                <a:solidFill>
                  <a:srgbClr val="7030A0"/>
                </a:solidFill>
              </a:rPr>
              <a:t>આભનાં થાંભલા રોજ ઉભા રહે, વાયુનો વિન્જણો રોજ હાલે,     </a:t>
            </a:r>
          </a:p>
        </p:txBody>
      </p:sp>
    </p:spTree>
    <p:extLst>
      <p:ext uri="{BB962C8B-B14F-4D97-AF65-F5344CB8AC3E}">
        <p14:creationId xmlns:p14="http://schemas.microsoft.com/office/powerpoint/2010/main" val="36359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762000"/>
            <a:ext cx="7162800" cy="5181600"/>
          </a:xfrm>
        </p:spPr>
        <p:txBody>
          <a:bodyPr>
            <a:noAutofit/>
          </a:bodyPr>
          <a:lstStyle/>
          <a:p>
            <a:pPr lvl="0"/>
            <a:r>
              <a:rPr lang="gu-IN" sz="4000" dirty="0">
                <a:solidFill>
                  <a:srgbClr val="7030A0"/>
                </a:solidFill>
              </a:rPr>
              <a:t>ઉદય નેઅસ્ત નાં દોરડા પર </a:t>
            </a:r>
            <a:endParaRPr lang="sa-IN" sz="4000" dirty="0" smtClean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gu-IN" sz="4000" dirty="0" smtClean="0">
                <a:solidFill>
                  <a:srgbClr val="7030A0"/>
                </a:solidFill>
              </a:rPr>
              <a:t>નટ </a:t>
            </a:r>
            <a:r>
              <a:rPr lang="gu-IN" sz="4000" dirty="0">
                <a:solidFill>
                  <a:srgbClr val="7030A0"/>
                </a:solidFill>
              </a:rPr>
              <a:t>બનીને</a:t>
            </a:r>
            <a:r>
              <a:rPr lang="sa-IN" sz="4000" dirty="0">
                <a:solidFill>
                  <a:srgbClr val="7030A0"/>
                </a:solidFill>
              </a:rPr>
              <a:t> </a:t>
            </a:r>
            <a:r>
              <a:rPr lang="gu-IN" sz="4000" dirty="0">
                <a:solidFill>
                  <a:srgbClr val="7030A0"/>
                </a:solidFill>
              </a:rPr>
              <a:t>રવિરાજ મ્હાલે, </a:t>
            </a:r>
          </a:p>
          <a:p>
            <a:r>
              <a:rPr lang="gu-IN" sz="4000" dirty="0" smtClean="0">
                <a:solidFill>
                  <a:srgbClr val="7030A0"/>
                </a:solidFill>
              </a:rPr>
              <a:t>પછી </a:t>
            </a:r>
            <a:r>
              <a:rPr lang="gu-IN" sz="4000" dirty="0">
                <a:solidFill>
                  <a:srgbClr val="7030A0"/>
                </a:solidFill>
              </a:rPr>
              <a:t>ભાગતી ભાગતી, પડી </a:t>
            </a:r>
            <a:endParaRPr lang="sa-IN" sz="40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gu-IN" sz="4000" dirty="0" smtClean="0">
                <a:solidFill>
                  <a:srgbClr val="7030A0"/>
                </a:solidFill>
              </a:rPr>
              <a:t>જતી </a:t>
            </a:r>
            <a:r>
              <a:rPr lang="gu-IN" sz="4000" dirty="0">
                <a:solidFill>
                  <a:srgbClr val="7030A0"/>
                </a:solidFill>
              </a:rPr>
              <a:t>પડી જતી</a:t>
            </a:r>
            <a:r>
              <a:rPr lang="gu-IN" sz="4000" dirty="0" smtClean="0">
                <a:solidFill>
                  <a:srgbClr val="7030A0"/>
                </a:solidFill>
              </a:rPr>
              <a:t>, </a:t>
            </a:r>
            <a:r>
              <a:rPr lang="gu-IN" sz="4000" dirty="0">
                <a:solidFill>
                  <a:srgbClr val="7030A0"/>
                </a:solidFill>
              </a:rPr>
              <a:t>રાત </a:t>
            </a:r>
            <a:r>
              <a:rPr lang="gu-IN" sz="4000" dirty="0" smtClean="0">
                <a:solidFill>
                  <a:srgbClr val="7030A0"/>
                </a:solidFill>
              </a:rPr>
              <a:t>નવસૂર્ય </a:t>
            </a:r>
            <a:endParaRPr lang="sa-IN" sz="40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gu-IN" sz="4000" dirty="0" smtClean="0">
                <a:solidFill>
                  <a:srgbClr val="7030A0"/>
                </a:solidFill>
              </a:rPr>
              <a:t>ને </a:t>
            </a:r>
            <a:r>
              <a:rPr lang="gu-IN" sz="4000" dirty="0">
                <a:solidFill>
                  <a:srgbClr val="7030A0"/>
                </a:solidFill>
              </a:rPr>
              <a:t>હાથ આવે, </a:t>
            </a:r>
          </a:p>
          <a:p>
            <a:r>
              <a:rPr lang="gu-IN" sz="4000" dirty="0" smtClean="0">
                <a:solidFill>
                  <a:srgbClr val="7030A0"/>
                </a:solidFill>
              </a:rPr>
              <a:t>એ </a:t>
            </a:r>
            <a:r>
              <a:rPr lang="gu-IN" sz="4000" dirty="0">
                <a:solidFill>
                  <a:srgbClr val="7030A0"/>
                </a:solidFill>
              </a:rPr>
              <a:t>કર્મવાદી  બધાં કર્મ કરતાં </a:t>
            </a:r>
            <a:endParaRPr lang="sa-IN" sz="4000" dirty="0" smtClean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gu-IN" sz="4000" dirty="0" smtClean="0">
                <a:solidFill>
                  <a:srgbClr val="7030A0"/>
                </a:solidFill>
              </a:rPr>
              <a:t>રહે</a:t>
            </a:r>
            <a:r>
              <a:rPr lang="gu-IN" sz="4000" dirty="0">
                <a:solidFill>
                  <a:srgbClr val="7030A0"/>
                </a:solidFill>
              </a:rPr>
              <a:t>, એહને ઊંઘવું કેમ ફાવે.  </a:t>
            </a:r>
            <a:r>
              <a:rPr lang="sa-IN" sz="4000" dirty="0">
                <a:solidFill>
                  <a:srgbClr val="7030A0"/>
                </a:solidFill>
              </a:rPr>
              <a:t> </a:t>
            </a:r>
            <a:r>
              <a:rPr lang="gu-IN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52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2" y="533400"/>
            <a:ext cx="78867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304800"/>
            <a:ext cx="8077200" cy="5791200"/>
          </a:xfrm>
        </p:spPr>
        <p:txBody>
          <a:bodyPr>
            <a:noAutofit/>
          </a:bodyPr>
          <a:lstStyle/>
          <a:p>
            <a:pPr lvl="0">
              <a:buClr>
                <a:srgbClr val="2DA2BF"/>
              </a:buClr>
            </a:pPr>
            <a:r>
              <a:rPr lang="sa-IN" sz="4000" dirty="0">
                <a:solidFill>
                  <a:prstClr val="black"/>
                </a:solidFill>
              </a:rPr>
              <a:t>२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hi-IN" sz="4000" dirty="0" smtClean="0">
                <a:solidFill>
                  <a:prstClr val="black"/>
                </a:solidFill>
              </a:rPr>
              <a:t>संस्कृत</a:t>
            </a:r>
            <a:r>
              <a:rPr lang="sa-IN" sz="4000" dirty="0" smtClean="0">
                <a:solidFill>
                  <a:prstClr val="black"/>
                </a:solidFill>
              </a:rPr>
              <a:t>, </a:t>
            </a:r>
            <a:r>
              <a:rPr lang="hi-IN" sz="4000" dirty="0" smtClean="0">
                <a:solidFill>
                  <a:srgbClr val="7030A0"/>
                </a:solidFill>
              </a:rPr>
              <a:t>उत्तराखंड</a:t>
            </a:r>
            <a:r>
              <a:rPr lang="hi-IN" sz="4000" dirty="0" smtClean="0">
                <a:solidFill>
                  <a:prstClr val="black"/>
                </a:solidFill>
              </a:rPr>
              <a:t> </a:t>
            </a:r>
            <a:r>
              <a:rPr lang="hi-IN" sz="4000" dirty="0">
                <a:solidFill>
                  <a:prstClr val="black"/>
                </a:solidFill>
              </a:rPr>
              <a:t>की दूसरी राजभाषा है</a:t>
            </a:r>
            <a:r>
              <a:rPr lang="hi-IN" sz="4000" dirty="0" smtClean="0">
                <a:solidFill>
                  <a:prstClr val="black"/>
                </a:solidFill>
              </a:rPr>
              <a:t>।</a:t>
            </a:r>
            <a:endParaRPr lang="sa-IN" sz="4000" dirty="0" smtClean="0"/>
          </a:p>
          <a:p>
            <a:r>
              <a:rPr lang="sa-IN" sz="4000" dirty="0" smtClean="0"/>
              <a:t>३</a:t>
            </a:r>
            <a:r>
              <a:rPr lang="hi-IN" sz="4000" dirty="0" smtClean="0">
                <a:solidFill>
                  <a:srgbClr val="FF0000"/>
                </a:solidFill>
              </a:rPr>
              <a:t>.‘</a:t>
            </a:r>
            <a:r>
              <a:rPr lang="hi-IN" sz="4000" dirty="0">
                <a:solidFill>
                  <a:srgbClr val="FF0000"/>
                </a:solidFill>
              </a:rPr>
              <a:t>अरब’ </a:t>
            </a:r>
            <a:r>
              <a:rPr lang="hi-IN" sz="4000" dirty="0"/>
              <a:t>लोगो की दखलंदाजी </a:t>
            </a:r>
            <a:r>
              <a:rPr lang="hi-IN" sz="4000" dirty="0" smtClean="0"/>
              <a:t>से</a:t>
            </a:r>
            <a:r>
              <a:rPr lang="sa-IN" sz="4000" dirty="0" smtClean="0"/>
              <a:t> </a:t>
            </a:r>
          </a:p>
          <a:p>
            <a:pPr marL="109728" indent="0">
              <a:buNone/>
            </a:pPr>
            <a:r>
              <a:rPr lang="hi-IN" sz="4000" dirty="0" smtClean="0"/>
              <a:t>पहले </a:t>
            </a:r>
            <a:r>
              <a:rPr lang="hi-IN" sz="4000" dirty="0"/>
              <a:t>संस्कृत भारत की </a:t>
            </a:r>
            <a:r>
              <a:rPr lang="sa-IN" sz="4000" dirty="0" smtClean="0">
                <a:solidFill>
                  <a:srgbClr val="7030A0"/>
                </a:solidFill>
              </a:rPr>
              <a:t>राष्ट्रिय</a:t>
            </a:r>
            <a:r>
              <a:rPr lang="hi-IN" sz="4000" dirty="0" smtClean="0">
                <a:solidFill>
                  <a:srgbClr val="7030A0"/>
                </a:solidFill>
              </a:rPr>
              <a:t>भाषा </a:t>
            </a:r>
            <a:r>
              <a:rPr lang="hi-IN" sz="4000" dirty="0"/>
              <a:t>थी</a:t>
            </a:r>
            <a:r>
              <a:rPr lang="hi-IN" sz="4000" dirty="0" smtClean="0"/>
              <a:t>।</a:t>
            </a:r>
            <a:endParaRPr lang="hi-IN" sz="4000" dirty="0"/>
          </a:p>
          <a:p>
            <a:r>
              <a:rPr lang="sa-IN" sz="4000" dirty="0" smtClean="0"/>
              <a:t>४</a:t>
            </a:r>
            <a:r>
              <a:rPr lang="en-US" sz="4000" dirty="0" smtClean="0"/>
              <a:t>.</a:t>
            </a:r>
            <a:r>
              <a:rPr lang="en-US" sz="4000" dirty="0" smtClean="0">
                <a:solidFill>
                  <a:srgbClr val="FF0000"/>
                </a:solidFill>
              </a:rPr>
              <a:t>NASA</a:t>
            </a:r>
            <a:r>
              <a:rPr lang="en-US" sz="4000" dirty="0" smtClean="0"/>
              <a:t> </a:t>
            </a:r>
            <a:r>
              <a:rPr lang="en-US" sz="4000" dirty="0">
                <a:solidFill>
                  <a:srgbClr val="7030A0"/>
                </a:solidFill>
              </a:rPr>
              <a:t>[</a:t>
            </a:r>
            <a:r>
              <a:rPr lang="en-US" sz="4000" dirty="0" smtClean="0">
                <a:solidFill>
                  <a:srgbClr val="7030A0"/>
                </a:solidFill>
              </a:rPr>
              <a:t>National</a:t>
            </a:r>
            <a:r>
              <a:rPr lang="sa-IN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smtClean="0">
                <a:solidFill>
                  <a:srgbClr val="7030A0"/>
                </a:solidFill>
              </a:rPr>
              <a:t>Aeronautical </a:t>
            </a:r>
            <a:endParaRPr lang="sa-IN" sz="4000" dirty="0" smtClean="0">
              <a:solidFill>
                <a:srgbClr val="7030A0"/>
              </a:solidFill>
            </a:endParaRPr>
          </a:p>
          <a:p>
            <a:pPr marL="109728" indent="0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Space </a:t>
            </a:r>
            <a:r>
              <a:rPr lang="en-US" sz="4000" dirty="0">
                <a:solidFill>
                  <a:srgbClr val="7030A0"/>
                </a:solidFill>
              </a:rPr>
              <a:t>Association] </a:t>
            </a:r>
            <a:r>
              <a:rPr lang="hi-IN" sz="4000" dirty="0"/>
              <a:t>के अनुसार, 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/>
              <a:t>संस्कृत </a:t>
            </a:r>
            <a:r>
              <a:rPr lang="hi-IN" sz="4000" dirty="0"/>
              <a:t>धरती पर बोली जाने वाली </a:t>
            </a:r>
            <a:endParaRPr lang="sa-IN" sz="4000" dirty="0" smtClean="0"/>
          </a:p>
          <a:p>
            <a:pPr marL="109728" indent="0">
              <a:buNone/>
            </a:pPr>
            <a:r>
              <a:rPr lang="hi-IN" sz="4000" dirty="0" smtClean="0"/>
              <a:t>सबसे </a:t>
            </a:r>
            <a:r>
              <a:rPr lang="hi-IN" sz="4000" dirty="0"/>
              <a:t>स्पष्ट </a:t>
            </a:r>
            <a:r>
              <a:rPr lang="hi-IN" sz="4000" dirty="0" smtClean="0"/>
              <a:t>भाषा</a:t>
            </a:r>
            <a:r>
              <a:rPr lang="sa-IN" sz="4000" dirty="0" smtClean="0"/>
              <a:t> ‘संस्कृत’</a:t>
            </a:r>
            <a:r>
              <a:rPr lang="hi-IN" sz="4000" dirty="0" smtClean="0"/>
              <a:t> </a:t>
            </a:r>
            <a:r>
              <a:rPr lang="hi-IN" sz="4000" dirty="0"/>
              <a:t>है।</a:t>
            </a:r>
          </a:p>
          <a:p>
            <a:endParaRPr lang="hi-IN" sz="4000" dirty="0"/>
          </a:p>
        </p:txBody>
      </p:sp>
    </p:spTree>
    <p:extLst>
      <p:ext uri="{BB962C8B-B14F-4D97-AF65-F5344CB8AC3E}">
        <p14:creationId xmlns:p14="http://schemas.microsoft.com/office/powerpoint/2010/main" val="40470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105400"/>
          </a:xfrm>
        </p:spPr>
        <p:txBody>
          <a:bodyPr>
            <a:noAutofit/>
          </a:bodyPr>
          <a:lstStyle/>
          <a:p>
            <a:r>
              <a:rPr lang="sa-IN" sz="4000" dirty="0" smtClean="0"/>
              <a:t>५</a:t>
            </a:r>
            <a:r>
              <a:rPr lang="hi-IN" sz="4000" dirty="0" smtClean="0"/>
              <a:t>. </a:t>
            </a:r>
            <a:r>
              <a:rPr lang="hi-IN" sz="4000" dirty="0"/>
              <a:t>संस्कृत में दुनिया की किसी भी भाषा से ज्यादा शब्द </a:t>
            </a:r>
            <a:r>
              <a:rPr lang="sa-IN" sz="4000" dirty="0" smtClean="0"/>
              <a:t>हैं</a:t>
            </a:r>
            <a:r>
              <a:rPr lang="hi-IN" sz="4000" dirty="0" smtClean="0"/>
              <a:t>।</a:t>
            </a:r>
            <a:endParaRPr lang="hi-IN" sz="4000" dirty="0"/>
          </a:p>
          <a:p>
            <a:pPr marL="109728" indent="0">
              <a:buNone/>
            </a:pPr>
            <a:r>
              <a:rPr lang="hi-IN" sz="4000" dirty="0" smtClean="0">
                <a:solidFill>
                  <a:srgbClr val="FF0000"/>
                </a:solidFill>
              </a:rPr>
              <a:t>[</a:t>
            </a:r>
            <a:r>
              <a:rPr lang="hi-IN" sz="4000" dirty="0">
                <a:solidFill>
                  <a:srgbClr val="FF0000"/>
                </a:solidFill>
              </a:rPr>
              <a:t>वर्तमान में संस्कृत के शब्दकोष में 102 अरब 78 करोड़ 50 लाख शब्द </a:t>
            </a:r>
            <a:r>
              <a:rPr lang="sa-IN" sz="4000" dirty="0" smtClean="0">
                <a:solidFill>
                  <a:srgbClr val="FF0000"/>
                </a:solidFill>
              </a:rPr>
              <a:t>हैं</a:t>
            </a:r>
            <a:r>
              <a:rPr lang="hi-IN" sz="4000" dirty="0" smtClean="0">
                <a:solidFill>
                  <a:srgbClr val="FF0000"/>
                </a:solidFill>
              </a:rPr>
              <a:t>]</a:t>
            </a:r>
            <a:endParaRPr lang="hi-IN" sz="4000" dirty="0">
              <a:solidFill>
                <a:srgbClr val="FF0000"/>
              </a:solidFill>
            </a:endParaRPr>
          </a:p>
          <a:p>
            <a:r>
              <a:rPr lang="sa-IN" sz="4000" dirty="0" smtClean="0"/>
              <a:t>६</a:t>
            </a:r>
            <a:r>
              <a:rPr lang="hi-IN" sz="4000" dirty="0" smtClean="0"/>
              <a:t>. </a:t>
            </a:r>
            <a:r>
              <a:rPr lang="hi-IN" sz="4000" dirty="0"/>
              <a:t>संस्कृत किसी भी विषय के लिए एक अद्भुत खजाना है।</a:t>
            </a:r>
          </a:p>
          <a:p>
            <a:r>
              <a:rPr lang="hi-IN" sz="4000" dirty="0">
                <a:solidFill>
                  <a:srgbClr val="FF0000"/>
                </a:solidFill>
              </a:rPr>
              <a:t>[जैसे ‘हाथी’ के लिए ही संस्कृत में 100 से ज्यादा शब्द है।]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90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685800"/>
            <a:ext cx="8001000" cy="5029200"/>
          </a:xfrm>
        </p:spPr>
        <p:txBody>
          <a:bodyPr>
            <a:noAutofit/>
          </a:bodyPr>
          <a:lstStyle/>
          <a:p>
            <a:r>
              <a:rPr lang="sa-IN" sz="4000" dirty="0" smtClean="0"/>
              <a:t>७</a:t>
            </a:r>
            <a:r>
              <a:rPr lang="en-US" sz="4000" dirty="0" smtClean="0"/>
              <a:t>. </a:t>
            </a:r>
            <a:r>
              <a:rPr lang="en-US" sz="4000" dirty="0">
                <a:solidFill>
                  <a:srgbClr val="FF0000"/>
                </a:solidFill>
              </a:rPr>
              <a:t>NASA</a:t>
            </a:r>
            <a:r>
              <a:rPr lang="en-US" sz="4000" dirty="0"/>
              <a:t> </a:t>
            </a:r>
            <a:r>
              <a:rPr lang="hi-IN" sz="4000" dirty="0"/>
              <a:t>के पास संस्कृत में </a:t>
            </a:r>
            <a:r>
              <a:rPr lang="hi-IN" sz="4000" dirty="0" smtClean="0"/>
              <a:t>ताड़</a:t>
            </a:r>
            <a:r>
              <a:rPr lang="sa-IN" sz="4000" dirty="0" smtClean="0"/>
              <a:t>- </a:t>
            </a:r>
          </a:p>
          <a:p>
            <a:pPr marL="109728" indent="0">
              <a:buNone/>
            </a:pPr>
            <a:r>
              <a:rPr lang="hi-IN" sz="4000" dirty="0" smtClean="0"/>
              <a:t>पत्रों पर </a:t>
            </a:r>
            <a:r>
              <a:rPr lang="hi-IN" sz="4000" dirty="0"/>
              <a:t>लिखी 60,000 पांडुलिपियां हैं जिन पर नासा रिसर्च कर रहा है।</a:t>
            </a:r>
          </a:p>
          <a:p>
            <a:endParaRPr lang="hi-IN" sz="4000" dirty="0"/>
          </a:p>
          <a:p>
            <a:r>
              <a:rPr lang="sa-IN" sz="4000" dirty="0" smtClean="0"/>
              <a:t>८</a:t>
            </a:r>
            <a:r>
              <a:rPr lang="hi-IN" sz="4000" dirty="0" smtClean="0"/>
              <a:t>. </a:t>
            </a:r>
            <a:r>
              <a:rPr lang="hi-IN" sz="4000" dirty="0">
                <a:solidFill>
                  <a:srgbClr val="FF0000"/>
                </a:solidFill>
              </a:rPr>
              <a:t>‘फोर्ब्स</a:t>
            </a:r>
            <a:r>
              <a:rPr lang="hi-IN" sz="4000" dirty="0"/>
              <a:t>’ पत्रिका ने जुलाई, 1987 में संस्कृत को</a:t>
            </a:r>
            <a:r>
              <a:rPr lang="hi-IN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Computer Software </a:t>
            </a:r>
            <a:r>
              <a:rPr lang="hi-IN" sz="4000" dirty="0"/>
              <a:t>के लिए सबसे बेहतर भाषा माना है</a:t>
            </a:r>
            <a:r>
              <a:rPr lang="hi-IN" sz="4000" dirty="0" smtClean="0"/>
              <a:t>।</a:t>
            </a:r>
            <a:r>
              <a:rPr lang="sa-IN" sz="4000" dirty="0" smtClean="0"/>
              <a:t> </a:t>
            </a:r>
            <a:endParaRPr lang="hi-IN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26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685800"/>
            <a:ext cx="7620000" cy="52578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९. </a:t>
            </a:r>
            <a:r>
              <a:rPr lang="hi-IN" sz="4000" dirty="0"/>
              <a:t>किसी और भाषा के मुकाबले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/>
              <a:t>संस्कृत </a:t>
            </a:r>
            <a:r>
              <a:rPr lang="hi-IN" sz="4000" dirty="0"/>
              <a:t>में </a:t>
            </a:r>
            <a:r>
              <a:rPr lang="hi-IN" sz="4000" dirty="0">
                <a:solidFill>
                  <a:srgbClr val="FF0000"/>
                </a:solidFill>
              </a:rPr>
              <a:t>सबसे कम </a:t>
            </a:r>
            <a:r>
              <a:rPr lang="hi-IN" sz="4000" dirty="0" smtClean="0">
                <a:solidFill>
                  <a:srgbClr val="FF0000"/>
                </a:solidFill>
              </a:rPr>
              <a:t>शब्दों </a:t>
            </a:r>
            <a:r>
              <a:rPr lang="hi-IN" sz="4000" dirty="0" smtClean="0"/>
              <a:t>में </a:t>
            </a:r>
          </a:p>
          <a:p>
            <a:pPr marL="109728" indent="0">
              <a:buNone/>
            </a:pPr>
            <a:r>
              <a:rPr lang="hi-IN" sz="4000" dirty="0" smtClean="0"/>
              <a:t>वाक्य </a:t>
            </a:r>
            <a:r>
              <a:rPr lang="hi-IN" sz="4000" dirty="0"/>
              <a:t>पूरा हो जाता है।</a:t>
            </a:r>
          </a:p>
          <a:p>
            <a:endParaRPr lang="hi-IN" sz="4000" dirty="0"/>
          </a:p>
          <a:p>
            <a:r>
              <a:rPr lang="hi-IN" sz="4000" dirty="0" smtClean="0"/>
              <a:t>१०. </a:t>
            </a:r>
            <a:r>
              <a:rPr lang="hi-IN" sz="4000" dirty="0"/>
              <a:t>संस्कृत </a:t>
            </a:r>
            <a:r>
              <a:rPr lang="hi-IN" sz="4000" dirty="0" smtClean="0"/>
              <a:t>- दुनिया </a:t>
            </a:r>
            <a:r>
              <a:rPr lang="hi-IN" sz="4000" dirty="0"/>
              <a:t>की अकेली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/>
              <a:t>ऐसी </a:t>
            </a:r>
            <a:r>
              <a:rPr lang="hi-IN" sz="4000" dirty="0"/>
              <a:t>भाषा है जिसे बोलने में </a:t>
            </a:r>
            <a:r>
              <a:rPr lang="hi-IN" sz="4000" dirty="0" smtClean="0"/>
              <a:t>मुँह </a:t>
            </a:r>
          </a:p>
          <a:p>
            <a:pPr marL="109728" indent="0">
              <a:buNone/>
            </a:pPr>
            <a:r>
              <a:rPr lang="hi-IN" sz="4000" dirty="0" smtClean="0"/>
              <a:t>की </a:t>
            </a:r>
            <a:r>
              <a:rPr lang="hi-IN" sz="4000" dirty="0"/>
              <a:t>सभी मांसपेशियो </a:t>
            </a:r>
            <a:r>
              <a:rPr lang="hi-IN" sz="4000" dirty="0" smtClean="0"/>
              <a:t>का, इस्तेमाल </a:t>
            </a:r>
            <a:r>
              <a:rPr lang="hi-IN" sz="4000" dirty="0" smtClean="0">
                <a:solidFill>
                  <a:srgbClr val="FF0000"/>
                </a:solidFill>
              </a:rPr>
              <a:t>अपेक्षाकृत</a:t>
            </a:r>
            <a:r>
              <a:rPr lang="hi-IN" sz="4000" dirty="0" smtClean="0"/>
              <a:t> होता </a:t>
            </a:r>
            <a:r>
              <a:rPr lang="hi-IN" sz="4000" dirty="0"/>
              <a:t>है।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41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5715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११. </a:t>
            </a:r>
            <a:r>
              <a:rPr lang="hi-IN" sz="4000" dirty="0"/>
              <a:t>अमेरिकन हिंदु युनिवर्सिटी </a:t>
            </a:r>
            <a:r>
              <a:rPr lang="hi-IN" sz="4000" dirty="0" smtClean="0"/>
              <a:t>के अनु- </a:t>
            </a:r>
          </a:p>
          <a:p>
            <a:pPr marL="109728" indent="0">
              <a:buNone/>
            </a:pPr>
            <a:r>
              <a:rPr lang="hi-IN" sz="4000" dirty="0" smtClean="0"/>
              <a:t>सार संस्कृतमें </a:t>
            </a:r>
            <a:r>
              <a:rPr lang="hi-IN" sz="4000" dirty="0"/>
              <a:t>बात </a:t>
            </a:r>
            <a:r>
              <a:rPr lang="hi-IN" sz="4000" dirty="0" smtClean="0"/>
              <a:t>करनेवाला मनुष्य </a:t>
            </a:r>
            <a:r>
              <a:rPr lang="hi-IN" sz="4000" dirty="0">
                <a:solidFill>
                  <a:srgbClr val="7030A0"/>
                </a:solidFill>
              </a:rPr>
              <a:t>बीपी, मधुमेह, कोलस्ट्रॉल </a:t>
            </a:r>
            <a:r>
              <a:rPr lang="hi-IN" sz="4000" dirty="0"/>
              <a:t>आदि रोगसे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/>
              <a:t>मुक्त </a:t>
            </a:r>
            <a:r>
              <a:rPr lang="hi-IN" sz="4000" dirty="0"/>
              <a:t>होने की </a:t>
            </a:r>
            <a:r>
              <a:rPr lang="hi-IN" sz="4000" dirty="0" smtClean="0"/>
              <a:t>अधिकाधिक सम्भावना </a:t>
            </a:r>
          </a:p>
          <a:p>
            <a:pPr marL="109728" indent="0">
              <a:buNone/>
            </a:pPr>
            <a:r>
              <a:rPr lang="hi-IN" sz="4000" dirty="0" smtClean="0"/>
              <a:t>रखता </a:t>
            </a:r>
            <a:r>
              <a:rPr lang="hi-IN" sz="4000" dirty="0"/>
              <a:t>है</a:t>
            </a:r>
            <a:r>
              <a:rPr lang="hi-IN" sz="4000" dirty="0" smtClean="0"/>
              <a:t>। </a:t>
            </a:r>
            <a:r>
              <a:rPr lang="hi-IN" sz="4000" dirty="0" smtClean="0">
                <a:solidFill>
                  <a:srgbClr val="FF0000"/>
                </a:solidFill>
              </a:rPr>
              <a:t>[</a:t>
            </a:r>
            <a:r>
              <a:rPr lang="hi-IN" sz="4000" dirty="0">
                <a:solidFill>
                  <a:srgbClr val="FF0000"/>
                </a:solidFill>
              </a:rPr>
              <a:t>संस्कृत में बात करने से मानव </a:t>
            </a:r>
            <a:r>
              <a:rPr lang="hi-IN" sz="4000" dirty="0" smtClean="0">
                <a:solidFill>
                  <a:srgbClr val="FF0000"/>
                </a:solidFill>
              </a:rPr>
              <a:t>शरीर का तंत्रिका-तंत्र सदा सक्रिय रहता है, जिससे कि व्यक्ति का शरीर सकारात्मक-आवेश </a:t>
            </a:r>
            <a:r>
              <a:rPr lang="hi-IN" sz="4000" dirty="0">
                <a:solidFill>
                  <a:srgbClr val="FF0000"/>
                </a:solidFill>
              </a:rPr>
              <a:t>(</a:t>
            </a:r>
            <a:r>
              <a:rPr lang="en-US" sz="4000" dirty="0">
                <a:solidFill>
                  <a:srgbClr val="FF0000"/>
                </a:solidFill>
              </a:rPr>
              <a:t>Positive Charges) </a:t>
            </a:r>
            <a:r>
              <a:rPr lang="hi-IN" sz="4000" dirty="0">
                <a:solidFill>
                  <a:srgbClr val="FF0000"/>
                </a:solidFill>
              </a:rPr>
              <a:t>के </a:t>
            </a:r>
            <a:r>
              <a:rPr lang="hi-IN" sz="4000" dirty="0" smtClean="0">
                <a:solidFill>
                  <a:srgbClr val="FF0000"/>
                </a:solidFill>
              </a:rPr>
              <a:t>साथ सक्रिय </a:t>
            </a:r>
            <a:r>
              <a:rPr lang="hi-IN" sz="4000" dirty="0">
                <a:solidFill>
                  <a:srgbClr val="FF0000"/>
                </a:solidFill>
              </a:rPr>
              <a:t>हो जाता है।]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838199"/>
            <a:ext cx="7239000" cy="4876801"/>
          </a:xfrm>
        </p:spPr>
        <p:txBody>
          <a:bodyPr>
            <a:noAutofit/>
          </a:bodyPr>
          <a:lstStyle/>
          <a:p>
            <a:r>
              <a:rPr lang="hi-IN" sz="4000" dirty="0" smtClean="0"/>
              <a:t>१२. संस्कृत, </a:t>
            </a:r>
            <a:r>
              <a:rPr lang="hi-IN" sz="4000" dirty="0">
                <a:solidFill>
                  <a:srgbClr val="FF0000"/>
                </a:solidFill>
              </a:rPr>
              <a:t>‘स्पीच थेरेपी’ </a:t>
            </a:r>
            <a:r>
              <a:rPr lang="hi-IN" sz="4000" dirty="0"/>
              <a:t>में भी मददगार है यह एकाग्रता को बढ़ाती है।</a:t>
            </a:r>
          </a:p>
          <a:p>
            <a:pPr marL="109728" indent="0">
              <a:buNone/>
            </a:pPr>
            <a:endParaRPr lang="hi-IN" sz="4000" dirty="0"/>
          </a:p>
          <a:p>
            <a:r>
              <a:rPr lang="hi-IN" sz="4000" dirty="0" smtClean="0"/>
              <a:t>१३. </a:t>
            </a:r>
            <a:r>
              <a:rPr lang="hi-IN" sz="4000" dirty="0"/>
              <a:t>कर्नाटक के </a:t>
            </a:r>
            <a:r>
              <a:rPr lang="hi-IN" sz="4000" dirty="0">
                <a:solidFill>
                  <a:srgbClr val="FF0000"/>
                </a:solidFill>
              </a:rPr>
              <a:t>शिमोगा ज़िले </a:t>
            </a:r>
            <a:r>
              <a:rPr lang="hi-IN" sz="4000" dirty="0"/>
              <a:t>के </a:t>
            </a:r>
            <a:r>
              <a:rPr lang="hi-IN" sz="4000" dirty="0">
                <a:solidFill>
                  <a:srgbClr val="FF0000"/>
                </a:solidFill>
              </a:rPr>
              <a:t>मुत्तुर गांव </a:t>
            </a:r>
            <a:r>
              <a:rPr lang="hi-IN" sz="4000" dirty="0"/>
              <a:t>के लोग केवल संस्कृत में ही बात करते है।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71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50292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१४.</a:t>
            </a:r>
            <a:r>
              <a:rPr lang="hi-IN" sz="4000" dirty="0">
                <a:solidFill>
                  <a:srgbClr val="FF0000"/>
                </a:solidFill>
              </a:rPr>
              <a:t>’सुधर्मा’ </a:t>
            </a:r>
            <a:r>
              <a:rPr lang="hi-IN" sz="4000" dirty="0"/>
              <a:t>संस्कृत का पहला दैनिक समाचार-पत्र है, जो </a:t>
            </a:r>
            <a:r>
              <a:rPr lang="hi-IN" sz="4000" dirty="0" smtClean="0"/>
              <a:t>१९७० में </a:t>
            </a:r>
            <a:r>
              <a:rPr lang="hi-IN" sz="4000" dirty="0"/>
              <a:t>मैसूर से शुरू किया गया है।</a:t>
            </a:r>
          </a:p>
          <a:p>
            <a:r>
              <a:rPr lang="hi-IN" sz="4000" dirty="0">
                <a:solidFill>
                  <a:srgbClr val="FF0000"/>
                </a:solidFill>
              </a:rPr>
              <a:t>[आज भी इसका ऑनलाइन संस्करण उपलब्ध है।]</a:t>
            </a:r>
          </a:p>
          <a:p>
            <a:r>
              <a:rPr lang="hi-IN" sz="4000" dirty="0" smtClean="0"/>
              <a:t>१५. </a:t>
            </a:r>
            <a:r>
              <a:rPr lang="hi-IN" sz="4000" dirty="0"/>
              <a:t>जर्मनी में बड़ी संख्या में </a:t>
            </a:r>
            <a:r>
              <a:rPr lang="hi-IN" sz="4000" dirty="0" smtClean="0"/>
              <a:t>संस्कृत- भाषियो </a:t>
            </a:r>
            <a:r>
              <a:rPr lang="hi-IN" sz="4000" dirty="0"/>
              <a:t>की मांग है</a:t>
            </a:r>
            <a:r>
              <a:rPr lang="hi-IN" sz="4000" dirty="0" smtClean="0"/>
              <a:t>।</a:t>
            </a:r>
            <a:r>
              <a:rPr lang="hi-IN" sz="4000" dirty="0" smtClean="0">
                <a:solidFill>
                  <a:srgbClr val="FF0000"/>
                </a:solidFill>
              </a:rPr>
              <a:t>[</a:t>
            </a:r>
            <a:r>
              <a:rPr lang="hi-IN" sz="4000" dirty="0">
                <a:solidFill>
                  <a:srgbClr val="FF0000"/>
                </a:solidFill>
              </a:rPr>
              <a:t>जर्मनी </a:t>
            </a:r>
            <a:r>
              <a:rPr lang="hi-IN" sz="4000" dirty="0" smtClean="0">
                <a:solidFill>
                  <a:srgbClr val="FF0000"/>
                </a:solidFill>
              </a:rPr>
              <a:t>की १४ विश्व-वि. में </a:t>
            </a:r>
            <a:r>
              <a:rPr lang="hi-IN" sz="4000" dirty="0">
                <a:solidFill>
                  <a:srgbClr val="FF0000"/>
                </a:solidFill>
              </a:rPr>
              <a:t>संस्कृत पढ़ाई जाती है।]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5791200"/>
          </a:xfrm>
        </p:spPr>
        <p:txBody>
          <a:bodyPr>
            <a:noAutofit/>
          </a:bodyPr>
          <a:lstStyle/>
          <a:p>
            <a:r>
              <a:rPr lang="hi-IN" sz="4000" dirty="0"/>
              <a:t>१६</a:t>
            </a:r>
            <a:r>
              <a:rPr lang="hi-IN" sz="4000" dirty="0" smtClean="0"/>
              <a:t>.</a:t>
            </a:r>
            <a:r>
              <a:rPr lang="hi-IN" sz="4000" dirty="0" smtClean="0">
                <a:solidFill>
                  <a:srgbClr val="FF0000"/>
                </a:solidFill>
              </a:rPr>
              <a:t>‘नासा’ </a:t>
            </a:r>
            <a:r>
              <a:rPr lang="hi-IN" sz="4000" dirty="0" smtClean="0"/>
              <a:t>के </a:t>
            </a:r>
            <a:r>
              <a:rPr lang="hi-IN" sz="4000" dirty="0"/>
              <a:t>वैज्ञानिकों के </a:t>
            </a:r>
            <a:r>
              <a:rPr lang="hi-IN" sz="4000" dirty="0" smtClean="0"/>
              <a:t>अनुसार</a:t>
            </a:r>
          </a:p>
          <a:p>
            <a:pPr marL="109728" indent="0">
              <a:buNone/>
            </a:pPr>
            <a:r>
              <a:rPr lang="hi-IN" sz="4000" dirty="0" smtClean="0"/>
              <a:t>जब वे अंतरिक्ष ट्रैवलर्सको सन्देश भेजते </a:t>
            </a:r>
          </a:p>
          <a:p>
            <a:pPr marL="109728" indent="0">
              <a:buNone/>
            </a:pPr>
            <a:r>
              <a:rPr lang="hi-IN" sz="4000" dirty="0" smtClean="0"/>
              <a:t>थे </a:t>
            </a:r>
            <a:r>
              <a:rPr lang="hi-IN" sz="4000" dirty="0"/>
              <a:t>तो उनके वाक्य उलट हो जाते थे। इस </a:t>
            </a:r>
            <a:r>
              <a:rPr lang="hi-IN" sz="4000" dirty="0" smtClean="0"/>
              <a:t>कारणसे </a:t>
            </a:r>
            <a:r>
              <a:rPr lang="hi-IN" sz="4000" dirty="0"/>
              <a:t>सन्देश का अर्थ ही बदल </a:t>
            </a:r>
            <a:endParaRPr lang="hi-IN" sz="4000" dirty="0" smtClean="0"/>
          </a:p>
          <a:p>
            <a:pPr marL="109728" indent="0">
              <a:buNone/>
            </a:pPr>
            <a:r>
              <a:rPr lang="hi-IN" sz="4000" dirty="0" smtClean="0"/>
              <a:t>जाता </a:t>
            </a:r>
            <a:r>
              <a:rPr lang="hi-IN" sz="4000" dirty="0"/>
              <a:t>था। </a:t>
            </a:r>
            <a:r>
              <a:rPr lang="hi-IN" sz="4000" dirty="0" smtClean="0"/>
              <a:t>उन्होंने कई भाषाओंका </a:t>
            </a:r>
            <a:r>
              <a:rPr lang="hi-IN" sz="4000" dirty="0"/>
              <a:t>प्रयोग किया लेकिन हर बार यही </a:t>
            </a:r>
            <a:r>
              <a:rPr lang="hi-IN" sz="4000" dirty="0" smtClean="0"/>
              <a:t>समस्या आई</a:t>
            </a:r>
            <a:r>
              <a:rPr lang="hi-IN" sz="4000" dirty="0"/>
              <a:t>। आखिर में, उन्होंने संस्कृत में सन्देश भेजा क्योंकि संस्कृत के वाक्य उल्टे हो जाने पर भी अपना अर्थ नही </a:t>
            </a:r>
            <a:r>
              <a:rPr lang="hi-IN" sz="4000" dirty="0" smtClean="0"/>
              <a:t>बदलते हैं</a:t>
            </a:r>
            <a:r>
              <a:rPr lang="hi-IN" sz="4000" dirty="0"/>
              <a:t>।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685800"/>
            <a:ext cx="6705600" cy="5410200"/>
          </a:xfrm>
        </p:spPr>
        <p:txBody>
          <a:bodyPr>
            <a:normAutofit lnSpcReduction="10000"/>
          </a:bodyPr>
          <a:lstStyle/>
          <a:p>
            <a:r>
              <a:rPr lang="hi-IN" sz="4000" dirty="0"/>
              <a:t>जैसे- </a:t>
            </a:r>
            <a:endParaRPr lang="hi-IN" sz="4000" dirty="0" smtClean="0"/>
          </a:p>
          <a:p>
            <a:r>
              <a:rPr lang="hi-IN" sz="4000" dirty="0" smtClean="0"/>
              <a:t>अहं </a:t>
            </a:r>
            <a:r>
              <a:rPr lang="hi-IN" sz="4000" dirty="0"/>
              <a:t>विद्यालयं गच्छामि।</a:t>
            </a:r>
          </a:p>
          <a:p>
            <a:endParaRPr lang="hi-IN" sz="4000" dirty="0" smtClean="0"/>
          </a:p>
          <a:p>
            <a:r>
              <a:rPr lang="hi-IN" sz="4000" dirty="0" smtClean="0"/>
              <a:t>विद्यालयं  </a:t>
            </a:r>
            <a:r>
              <a:rPr lang="hi-IN" sz="4000" dirty="0"/>
              <a:t>गच्छामि अहम्।</a:t>
            </a:r>
          </a:p>
          <a:p>
            <a:endParaRPr lang="hi-IN" sz="4000" dirty="0" smtClean="0"/>
          </a:p>
          <a:p>
            <a:r>
              <a:rPr lang="hi-IN" sz="4000" dirty="0" smtClean="0"/>
              <a:t>गच्छामि </a:t>
            </a:r>
            <a:r>
              <a:rPr lang="hi-IN" sz="4000" dirty="0"/>
              <a:t>अहं विद्यालयम्।</a:t>
            </a:r>
          </a:p>
          <a:p>
            <a:endParaRPr lang="hi-IN" sz="4000" dirty="0" smtClean="0">
              <a:solidFill>
                <a:srgbClr val="FF0000"/>
              </a:solidFill>
            </a:endParaRPr>
          </a:p>
          <a:p>
            <a:r>
              <a:rPr lang="hi-IN" sz="4000" dirty="0" smtClean="0">
                <a:solidFill>
                  <a:srgbClr val="FF0000"/>
                </a:solidFill>
              </a:rPr>
              <a:t>[ </a:t>
            </a:r>
            <a:r>
              <a:rPr lang="hi-IN" sz="4000" dirty="0">
                <a:solidFill>
                  <a:srgbClr val="FF0000"/>
                </a:solidFill>
              </a:rPr>
              <a:t>इन तीनो वाक्यों के अर्थ में कोई अंतर नहीं है।]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68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6096000"/>
          </a:xfrm>
        </p:spPr>
        <p:txBody>
          <a:bodyPr>
            <a:noAutofit/>
          </a:bodyPr>
          <a:lstStyle/>
          <a:p>
            <a:r>
              <a:rPr lang="hi-IN" sz="4000" dirty="0" smtClean="0"/>
              <a:t>१७. </a:t>
            </a:r>
            <a:r>
              <a:rPr lang="hi-IN" sz="4000" dirty="0"/>
              <a:t>आपको जानकर हैरानी होगी कि </a:t>
            </a:r>
            <a:r>
              <a:rPr lang="en-US" sz="4000" dirty="0"/>
              <a:t>Computer </a:t>
            </a:r>
            <a:r>
              <a:rPr lang="hi-IN" sz="4000" dirty="0"/>
              <a:t>द्वारा गणित के सवालों को हल करने वाली विधि यानि </a:t>
            </a:r>
            <a:r>
              <a:rPr lang="en-US" sz="4000" dirty="0">
                <a:solidFill>
                  <a:srgbClr val="FF0000"/>
                </a:solidFill>
              </a:rPr>
              <a:t>Algorithms</a:t>
            </a:r>
            <a:r>
              <a:rPr lang="en-US" sz="4000" dirty="0"/>
              <a:t> </a:t>
            </a:r>
            <a:r>
              <a:rPr lang="hi-IN" sz="4000" dirty="0"/>
              <a:t>संस्कृत में बनी है, न कि अंग्रेजी में।</a:t>
            </a:r>
          </a:p>
          <a:p>
            <a:r>
              <a:rPr lang="hi-IN" sz="4000" dirty="0" smtClean="0"/>
              <a:t>१८. </a:t>
            </a:r>
            <a:r>
              <a:rPr lang="hi-IN" sz="4000" dirty="0">
                <a:solidFill>
                  <a:srgbClr val="FF0000"/>
                </a:solidFill>
              </a:rPr>
              <a:t>नासा</a:t>
            </a:r>
            <a:r>
              <a:rPr lang="hi-IN" sz="4000" dirty="0"/>
              <a:t> के वैज्ञानिको द्वारा बनाए जा रहे 6</a:t>
            </a:r>
            <a:r>
              <a:rPr lang="en-US" sz="4000" dirty="0" err="1"/>
              <a:t>th</a:t>
            </a:r>
            <a:r>
              <a:rPr lang="en-US" sz="4000" dirty="0"/>
              <a:t> </a:t>
            </a:r>
            <a:r>
              <a:rPr lang="hi-IN" sz="4000" dirty="0"/>
              <a:t>और 7</a:t>
            </a:r>
            <a:r>
              <a:rPr lang="en-US" sz="4000" dirty="0" err="1"/>
              <a:t>th</a:t>
            </a:r>
            <a:r>
              <a:rPr lang="en-US" sz="4000" dirty="0"/>
              <a:t> </a:t>
            </a:r>
            <a:r>
              <a:rPr lang="hi-IN" sz="4000" dirty="0"/>
              <a:t>जेनरेशन </a:t>
            </a:r>
            <a:r>
              <a:rPr lang="hi-IN" sz="4000" dirty="0" smtClean="0"/>
              <a:t>के </a:t>
            </a:r>
            <a:r>
              <a:rPr lang="en-US" sz="4000" dirty="0" smtClean="0"/>
              <a:t>Super </a:t>
            </a:r>
            <a:r>
              <a:rPr lang="en-US" sz="4000" dirty="0"/>
              <a:t>Computers, </a:t>
            </a:r>
            <a:r>
              <a:rPr lang="hi-IN" sz="4000" dirty="0"/>
              <a:t>संस्कृतभाषा पर आधारित होंगे जो </a:t>
            </a:r>
            <a:r>
              <a:rPr lang="hi-IN" sz="4000" dirty="0" smtClean="0"/>
              <a:t>२०३४ तक </a:t>
            </a:r>
            <a:r>
              <a:rPr lang="hi-IN" sz="4000" dirty="0"/>
              <a:t>बनकर तैयार हो जाएंगे।</a:t>
            </a:r>
          </a:p>
        </p:txBody>
      </p:sp>
    </p:spTree>
    <p:extLst>
      <p:ext uri="{BB962C8B-B14F-4D97-AF65-F5344CB8AC3E}">
        <p14:creationId xmlns:p14="http://schemas.microsoft.com/office/powerpoint/2010/main" val="37864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2"/>
            <a:ext cx="78486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2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685800"/>
            <a:ext cx="7696200" cy="5181599"/>
          </a:xfrm>
        </p:spPr>
        <p:txBody>
          <a:bodyPr>
            <a:noAutofit/>
          </a:bodyPr>
          <a:lstStyle/>
          <a:p>
            <a:r>
              <a:rPr lang="hi-IN" sz="4000" dirty="0" smtClean="0"/>
              <a:t>१९. </a:t>
            </a:r>
            <a:r>
              <a:rPr lang="hi-IN" sz="4000" dirty="0"/>
              <a:t>संस्कृत सीखने से दिमाग तेज हो जाता है और याद करने की शक्ति बढ़ जाती है</a:t>
            </a:r>
            <a:r>
              <a:rPr lang="hi-IN" sz="4000" dirty="0" smtClean="0"/>
              <a:t>।</a:t>
            </a:r>
          </a:p>
          <a:p>
            <a:pPr marL="109728" indent="0">
              <a:buNone/>
            </a:pPr>
            <a:endParaRPr lang="hi-IN" sz="4000" dirty="0"/>
          </a:p>
          <a:p>
            <a:r>
              <a:rPr lang="hi-IN" sz="4000" dirty="0">
                <a:solidFill>
                  <a:srgbClr val="FF0000"/>
                </a:solidFill>
              </a:rPr>
              <a:t>[इसलिए </a:t>
            </a:r>
            <a:r>
              <a:rPr lang="en-US" sz="4000" dirty="0">
                <a:solidFill>
                  <a:srgbClr val="FF0000"/>
                </a:solidFill>
              </a:rPr>
              <a:t>London, </a:t>
            </a:r>
            <a:r>
              <a:rPr lang="en-US" sz="4000" dirty="0" smtClean="0">
                <a:solidFill>
                  <a:srgbClr val="FF0000"/>
                </a:solidFill>
              </a:rPr>
              <a:t>Holland  </a:t>
            </a:r>
            <a:r>
              <a:rPr lang="hi-IN" sz="4000" dirty="0">
                <a:solidFill>
                  <a:srgbClr val="FF0000"/>
                </a:solidFill>
              </a:rPr>
              <a:t>और </a:t>
            </a:r>
            <a:r>
              <a:rPr lang="en-US" sz="4000" dirty="0">
                <a:solidFill>
                  <a:srgbClr val="FF0000"/>
                </a:solidFill>
              </a:rPr>
              <a:t>Ireland </a:t>
            </a:r>
            <a:r>
              <a:rPr lang="hi-IN" sz="4000" dirty="0">
                <a:solidFill>
                  <a:srgbClr val="FF0000"/>
                </a:solidFill>
              </a:rPr>
              <a:t>के कई विद्यालयों में संस्कृत को </a:t>
            </a:r>
            <a:r>
              <a:rPr lang="en-US" sz="4000" dirty="0">
                <a:solidFill>
                  <a:srgbClr val="FF0000"/>
                </a:solidFill>
              </a:rPr>
              <a:t>Compulsory Subject </a:t>
            </a:r>
            <a:r>
              <a:rPr lang="hi-IN" sz="4000" dirty="0">
                <a:solidFill>
                  <a:srgbClr val="FF0000"/>
                </a:solidFill>
              </a:rPr>
              <a:t>बना दिया है।]</a:t>
            </a:r>
          </a:p>
        </p:txBody>
      </p:sp>
    </p:spTree>
    <p:extLst>
      <p:ext uri="{BB962C8B-B14F-4D97-AF65-F5344CB8AC3E}">
        <p14:creationId xmlns:p14="http://schemas.microsoft.com/office/powerpoint/2010/main" val="28376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321491"/>
          </a:xfrm>
        </p:spPr>
        <p:txBody>
          <a:bodyPr>
            <a:noAutofit/>
          </a:bodyPr>
          <a:lstStyle/>
          <a:p>
            <a:r>
              <a:rPr lang="hi-IN" sz="4000" dirty="0"/>
              <a:t>२०</a:t>
            </a:r>
            <a:r>
              <a:rPr lang="hi-IN" sz="4000" dirty="0" smtClean="0"/>
              <a:t>. </a:t>
            </a:r>
            <a:r>
              <a:rPr lang="hi-IN" sz="4000" dirty="0"/>
              <a:t>इस समय दुनिया के </a:t>
            </a:r>
            <a:r>
              <a:rPr lang="hi-IN" sz="4000" dirty="0" smtClean="0"/>
              <a:t>१७ से अधिक देशों की </a:t>
            </a:r>
            <a:r>
              <a:rPr lang="hi-IN" sz="4000" dirty="0"/>
              <a:t>कम से कम एक </a:t>
            </a:r>
            <a:r>
              <a:rPr lang="en-US" sz="4000" dirty="0"/>
              <a:t>University </a:t>
            </a:r>
            <a:r>
              <a:rPr lang="hi-IN" sz="4000" dirty="0"/>
              <a:t>में तकनीकी शिक्षा के पाठ्यक्रम में संस्कृत पढ़ाई जाती है।</a:t>
            </a:r>
          </a:p>
          <a:p>
            <a:endParaRPr lang="hi-IN" sz="4000" dirty="0"/>
          </a:p>
          <a:p>
            <a:r>
              <a:rPr lang="hi-IN" sz="4000" dirty="0">
                <a:solidFill>
                  <a:srgbClr val="FF0000"/>
                </a:solidFill>
              </a:rPr>
              <a:t>संस्कृत के बारे में ये 20 तथ्य जान कर हमें, अपने आप के लिए, भारतीय होने पर अवश्य गर्व होगा!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6388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0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467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2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"/>
            <a:ext cx="62484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50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1"/>
            <a:ext cx="730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162800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6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10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152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1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4675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9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533402"/>
            <a:ext cx="7772401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62800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162799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4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838200"/>
            <a:ext cx="6934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7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1"/>
            <a:ext cx="7467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9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609600"/>
            <a:ext cx="7010400" cy="5181600"/>
          </a:xfrm>
        </p:spPr>
        <p:txBody>
          <a:bodyPr>
            <a:normAutofit/>
          </a:bodyPr>
          <a:lstStyle/>
          <a:p>
            <a:r>
              <a:rPr lang="sa-IN" sz="4000" dirty="0" smtClean="0">
                <a:solidFill>
                  <a:srgbClr val="FF0000"/>
                </a:solidFill>
              </a:rPr>
              <a:t>देशस्य पृथक्-पृथक्-राज्येषु 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FF0000"/>
                </a:solidFill>
              </a:rPr>
              <a:t>विभिन्नाः संस्कृत-अकादमी-संस्थाः 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FF0000"/>
                </a:solidFill>
              </a:rPr>
              <a:t>संस्कृतस्य आधुनिक-स्वरूपं 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FF0000"/>
                </a:solidFill>
              </a:rPr>
              <a:t>वितानयितुं काले काले नाना-</a:t>
            </a:r>
          </a:p>
          <a:p>
            <a:pPr marL="109728" indent="0">
              <a:buNone/>
            </a:pPr>
            <a:r>
              <a:rPr lang="sa-IN" sz="4000" dirty="0" smtClean="0">
                <a:solidFill>
                  <a:srgbClr val="FF0000"/>
                </a:solidFill>
              </a:rPr>
              <a:t>प्रकारकान् कार्यक्रमान् आयोजयन्ति ...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8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1"/>
            <a:ext cx="7239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629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8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</TotalTime>
  <Words>1692</Words>
  <Application>Microsoft Office PowerPoint</Application>
  <PresentationFormat>On-screen Show (4:3)</PresentationFormat>
  <Paragraphs>353</Paragraphs>
  <Slides>118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Concourse</vt:lpstr>
      <vt:lpstr>संस्कृतस्य आधुनिकं स्वरूपम्         ... बलदेवानन्द-सागरः  </vt:lpstr>
      <vt:lpstr>द्वितीयो भागः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मीडिया में संस्कृत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2019-01-17T10:21:23Z</dcterms:created>
  <dcterms:modified xsi:type="dcterms:W3CDTF">2019-01-17T12:46:37Z</dcterms:modified>
</cp:coreProperties>
</file>