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2"/>
  </p:notesMasterIdLst>
  <p:sldIdLst>
    <p:sldId id="429" r:id="rId2"/>
    <p:sldId id="430" r:id="rId3"/>
    <p:sldId id="431" r:id="rId4"/>
    <p:sldId id="432" r:id="rId5"/>
    <p:sldId id="433" r:id="rId6"/>
    <p:sldId id="434" r:id="rId7"/>
    <p:sldId id="435" r:id="rId8"/>
    <p:sldId id="278" r:id="rId9"/>
    <p:sldId id="269" r:id="rId10"/>
    <p:sldId id="270" r:id="rId11"/>
    <p:sldId id="272" r:id="rId12"/>
    <p:sldId id="271" r:id="rId13"/>
    <p:sldId id="273" r:id="rId14"/>
    <p:sldId id="275" r:id="rId15"/>
    <p:sldId id="274" r:id="rId16"/>
    <p:sldId id="436" r:id="rId17"/>
    <p:sldId id="437" r:id="rId18"/>
    <p:sldId id="438" r:id="rId19"/>
    <p:sldId id="276" r:id="rId20"/>
    <p:sldId id="277" r:id="rId21"/>
    <p:sldId id="290" r:id="rId22"/>
    <p:sldId id="291" r:id="rId23"/>
    <p:sldId id="292" r:id="rId24"/>
    <p:sldId id="293" r:id="rId25"/>
    <p:sldId id="297" r:id="rId26"/>
    <p:sldId id="298" r:id="rId27"/>
    <p:sldId id="300" r:id="rId28"/>
    <p:sldId id="299" r:id="rId29"/>
    <p:sldId id="301" r:id="rId30"/>
    <p:sldId id="304" r:id="rId31"/>
    <p:sldId id="306" r:id="rId32"/>
    <p:sldId id="307" r:id="rId33"/>
    <p:sldId id="308" r:id="rId34"/>
    <p:sldId id="309" r:id="rId35"/>
    <p:sldId id="310" r:id="rId36"/>
    <p:sldId id="311" r:id="rId37"/>
    <p:sldId id="439" r:id="rId38"/>
    <p:sldId id="440" r:id="rId39"/>
    <p:sldId id="441" r:id="rId40"/>
    <p:sldId id="447" r:id="rId41"/>
    <p:sldId id="264" r:id="rId42"/>
    <p:sldId id="262" r:id="rId43"/>
    <p:sldId id="261" r:id="rId44"/>
    <p:sldId id="279" r:id="rId45"/>
    <p:sldId id="280" r:id="rId46"/>
    <p:sldId id="281" r:id="rId47"/>
    <p:sldId id="282" r:id="rId48"/>
    <p:sldId id="284" r:id="rId49"/>
    <p:sldId id="285" r:id="rId50"/>
    <p:sldId id="286" r:id="rId51"/>
    <p:sldId id="287" r:id="rId52"/>
    <p:sldId id="288" r:id="rId53"/>
    <p:sldId id="289" r:id="rId54"/>
    <p:sldId id="294" r:id="rId55"/>
    <p:sldId id="295" r:id="rId56"/>
    <p:sldId id="296" r:id="rId57"/>
    <p:sldId id="317" r:id="rId58"/>
    <p:sldId id="318" r:id="rId59"/>
    <p:sldId id="319" r:id="rId60"/>
    <p:sldId id="320" r:id="rId61"/>
    <p:sldId id="314" r:id="rId62"/>
    <p:sldId id="313" r:id="rId63"/>
    <p:sldId id="315" r:id="rId64"/>
    <p:sldId id="316" r:id="rId65"/>
    <p:sldId id="321" r:id="rId66"/>
    <p:sldId id="323" r:id="rId67"/>
    <p:sldId id="322"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3" r:id="rId145"/>
    <p:sldId id="404" r:id="rId146"/>
    <p:sldId id="405" r:id="rId147"/>
    <p:sldId id="418" r:id="rId148"/>
    <p:sldId id="419" r:id="rId149"/>
    <p:sldId id="420" r:id="rId150"/>
    <p:sldId id="428" r:id="rId151"/>
    <p:sldId id="421" r:id="rId152"/>
    <p:sldId id="422" r:id="rId153"/>
    <p:sldId id="423" r:id="rId154"/>
    <p:sldId id="424" r:id="rId155"/>
    <p:sldId id="425" r:id="rId156"/>
    <p:sldId id="426" r:id="rId157"/>
    <p:sldId id="427" r:id="rId158"/>
    <p:sldId id="415" r:id="rId159"/>
    <p:sldId id="416" r:id="rId160"/>
    <p:sldId id="417" r:id="rId161"/>
    <p:sldId id="414" r:id="rId162"/>
    <p:sldId id="413" r:id="rId163"/>
    <p:sldId id="412" r:id="rId164"/>
    <p:sldId id="411" r:id="rId165"/>
    <p:sldId id="410" r:id="rId166"/>
    <p:sldId id="409" r:id="rId167"/>
    <p:sldId id="442" r:id="rId168"/>
    <p:sldId id="443" r:id="rId169"/>
    <p:sldId id="444" r:id="rId170"/>
    <p:sldId id="445" r:id="rId171"/>
    <p:sldId id="446" r:id="rId172"/>
    <p:sldId id="454" r:id="rId173"/>
    <p:sldId id="448" r:id="rId174"/>
    <p:sldId id="449" r:id="rId175"/>
    <p:sldId id="450" r:id="rId176"/>
    <p:sldId id="451" r:id="rId177"/>
    <p:sldId id="452" r:id="rId178"/>
    <p:sldId id="455" r:id="rId179"/>
    <p:sldId id="407" r:id="rId180"/>
    <p:sldId id="408" r:id="rId1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50" d="100"/>
          <a:sy n="50" d="100"/>
        </p:scale>
        <p:origin x="-1956" y="-516"/>
      </p:cViewPr>
      <p:guideLst>
        <p:guide orient="horz" pos="2160"/>
        <p:guide pos="2880"/>
      </p:guideLst>
    </p:cSldViewPr>
  </p:slideViewPr>
  <p:outlineViewPr>
    <p:cViewPr>
      <p:scale>
        <a:sx n="33" d="100"/>
        <a:sy n="33" d="100"/>
      </p:scale>
      <p:origin x="0" y="2664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8A4EA4-426D-416A-BDCC-C81586103411}" type="datetimeFigureOut">
              <a:rPr lang="en-US" smtClean="0"/>
              <a:t>4/21/2019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B98A59-07FC-44DC-9EBA-16E815950615}" type="slidenum">
              <a:rPr lang="en-US" smtClean="0"/>
              <a:t>‹#›</a:t>
            </a:fld>
            <a:endParaRPr lang="en-US"/>
          </a:p>
        </p:txBody>
      </p:sp>
    </p:spTree>
    <p:extLst>
      <p:ext uri="{BB962C8B-B14F-4D97-AF65-F5344CB8AC3E}">
        <p14:creationId xmlns:p14="http://schemas.microsoft.com/office/powerpoint/2010/main" val="1411519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C5A82-BEFB-4F22-8162-AF04882D78B8}" type="slidenum">
              <a:rPr lang="en-US" smtClean="0"/>
              <a:t>58</a:t>
            </a:fld>
            <a:endParaRPr lang="en-US"/>
          </a:p>
        </p:txBody>
      </p:sp>
    </p:spTree>
    <p:extLst>
      <p:ext uri="{BB962C8B-B14F-4D97-AF65-F5344CB8AC3E}">
        <p14:creationId xmlns:p14="http://schemas.microsoft.com/office/powerpoint/2010/main" val="200929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63B3A-78C2-4213-8745-9E60F765C743}" type="slidenum">
              <a:rPr lang="en-US" smtClean="0"/>
              <a:t>76</a:t>
            </a:fld>
            <a:endParaRPr lang="en-US"/>
          </a:p>
        </p:txBody>
      </p:sp>
    </p:spTree>
    <p:extLst>
      <p:ext uri="{BB962C8B-B14F-4D97-AF65-F5344CB8AC3E}">
        <p14:creationId xmlns:p14="http://schemas.microsoft.com/office/powerpoint/2010/main" val="183882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C5A82-BEFB-4F22-8162-AF04882D78B8}" type="slidenum">
              <a:rPr lang="en-US" smtClean="0"/>
              <a:t>118</a:t>
            </a:fld>
            <a:endParaRPr lang="en-US"/>
          </a:p>
        </p:txBody>
      </p:sp>
    </p:spTree>
    <p:extLst>
      <p:ext uri="{BB962C8B-B14F-4D97-AF65-F5344CB8AC3E}">
        <p14:creationId xmlns:p14="http://schemas.microsoft.com/office/powerpoint/2010/main" val="402127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63B3A-78C2-4213-8745-9E60F765C743}" type="slidenum">
              <a:rPr lang="en-US" smtClean="0"/>
              <a:t>180</a:t>
            </a:fld>
            <a:endParaRPr lang="en-US"/>
          </a:p>
        </p:txBody>
      </p:sp>
    </p:spTree>
    <p:extLst>
      <p:ext uri="{BB962C8B-B14F-4D97-AF65-F5344CB8AC3E}">
        <p14:creationId xmlns:p14="http://schemas.microsoft.com/office/powerpoint/2010/main" val="1834683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7A3F7D7-DD1A-4A51-A224-2194AE3C4431}" type="datetimeFigureOut">
              <a:rPr lang="en-US" smtClean="0"/>
              <a:t>4/21/2019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F17153D-8119-49A7-930E-AE6F1F44BB4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17153D-8119-49A7-930E-AE6F1F44BB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17153D-8119-49A7-930E-AE6F1F44BB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17153D-8119-49A7-930E-AE6F1F44BB4E}"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17153D-8119-49A7-930E-AE6F1F44BB4E}"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17153D-8119-49A7-930E-AE6F1F44BB4E}"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DF17153D-8119-49A7-930E-AE6F1F44BB4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DF17153D-8119-49A7-930E-AE6F1F44BB4E}"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7A3F7D7-DD1A-4A51-A224-2194AE3C4431}" type="datetimeFigureOut">
              <a:rPr lang="en-US" smtClean="0"/>
              <a:t>4/21/2019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DF17153D-8119-49A7-930E-AE6F1F44BB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7A3F7D7-DD1A-4A51-A224-2194AE3C4431}" type="datetimeFigureOut">
              <a:rPr lang="en-US" smtClean="0"/>
              <a:t>4/21/2019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17153D-8119-49A7-930E-AE6F1F44BB4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7A3F7D7-DD1A-4A51-A224-2194AE3C4431}" type="datetimeFigureOut">
              <a:rPr lang="en-US" smtClean="0"/>
              <a:t>4/21/2019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F17153D-8119-49A7-930E-AE6F1F44BB4E}"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7A3F7D7-DD1A-4A51-A224-2194AE3C4431}" type="datetimeFigureOut">
              <a:rPr lang="en-US" smtClean="0"/>
              <a:t>4/21/2019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F17153D-8119-49A7-930E-AE6F1F44BB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lez-musing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www.vaidiksanskrit.com/"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rchive.org/details/manogatam"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dinbandhu@sprynet.com" TargetMode="External"/><Relationship Id="rId2" Type="http://schemas.openxmlformats.org/officeDocument/2006/relationships/hyperlink" Target="https://sites.google.com/site/samskritavyakaranam/1---dhAtugaNaparicayah"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samskrutacharchaa.wordpress.com/2015/10/03/computers-and-sanskrit/"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www.gitasupersite.iitk.ac.in/"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1"/>
            <a:ext cx="84582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134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543799" cy="537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4786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838200"/>
            <a:ext cx="7162800" cy="4953000"/>
          </a:xfrm>
        </p:spPr>
        <p:txBody>
          <a:bodyPr>
            <a:noAutofit/>
          </a:bodyPr>
          <a:lstStyle/>
          <a:p>
            <a:r>
              <a:rPr lang="en-US" sz="4000" dirty="0" smtClean="0"/>
              <a:t>My </a:t>
            </a:r>
            <a:r>
              <a:rPr lang="en-US" sz="4000" dirty="0"/>
              <a:t>blogs </a:t>
            </a:r>
            <a:r>
              <a:rPr lang="sa-IN" sz="4000" dirty="0" smtClean="0"/>
              <a:t>–</a:t>
            </a:r>
          </a:p>
          <a:p>
            <a:endParaRPr lang="sa-IN" sz="4000" dirty="0"/>
          </a:p>
          <a:p>
            <a:r>
              <a:rPr lang="hi-IN" sz="4000" dirty="0" smtClean="0">
                <a:solidFill>
                  <a:srgbClr val="FF0000"/>
                </a:solidFill>
              </a:rPr>
              <a:t>मम </a:t>
            </a:r>
            <a:r>
              <a:rPr lang="hi-IN" sz="4000" dirty="0">
                <a:solidFill>
                  <a:srgbClr val="FF0000"/>
                </a:solidFill>
              </a:rPr>
              <a:t>जालपुटानि -</a:t>
            </a:r>
            <a:r>
              <a:rPr lang="hi-IN" sz="4000" dirty="0"/>
              <a:t/>
            </a:r>
            <a:br>
              <a:rPr lang="hi-IN" sz="4000" dirty="0"/>
            </a:br>
            <a:r>
              <a:rPr lang="hi-IN" sz="4000" dirty="0"/>
              <a:t>१ संस्कृताध्ययनम् </a:t>
            </a:r>
            <a:br>
              <a:rPr lang="hi-IN" sz="4000" dirty="0"/>
            </a:br>
            <a:r>
              <a:rPr lang="hi-IN" sz="4000" dirty="0"/>
              <a:t>२ सरलं संस्कृतम् </a:t>
            </a:r>
            <a:br>
              <a:rPr lang="hi-IN" sz="4000" dirty="0"/>
            </a:br>
            <a:r>
              <a:rPr lang="hi-IN" sz="4000" dirty="0"/>
              <a:t>३ संस्कृतभवनम् </a:t>
            </a:r>
            <a:br>
              <a:rPr lang="hi-IN" sz="4000" dirty="0"/>
            </a:br>
            <a:r>
              <a:rPr lang="hi-IN" sz="4000" dirty="0"/>
              <a:t>४  गीतान्वेषणम्</a:t>
            </a:r>
            <a:br>
              <a:rPr lang="hi-IN" sz="4000" dirty="0"/>
            </a:br>
            <a:r>
              <a:rPr lang="hi-IN" sz="4000" dirty="0"/>
              <a:t>५ गीतायाः धात्वभ्यासः </a:t>
            </a:r>
            <a:br>
              <a:rPr lang="hi-IN" sz="4000" dirty="0"/>
            </a:br>
            <a:endParaRPr lang="en-US" sz="4000" dirty="0"/>
          </a:p>
        </p:txBody>
      </p:sp>
    </p:spTree>
    <p:extLst>
      <p:ext uri="{BB962C8B-B14F-4D97-AF65-F5344CB8AC3E}">
        <p14:creationId xmlns:p14="http://schemas.microsoft.com/office/powerpoint/2010/main" val="9317348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838202"/>
            <a:ext cx="7543800" cy="4800601"/>
          </a:xfrm>
        </p:spPr>
        <p:txBody>
          <a:bodyPr/>
          <a:lstStyle/>
          <a:p>
            <a:pPr lvl="0">
              <a:buClr>
                <a:srgbClr val="2DA2BF"/>
              </a:buClr>
            </a:pPr>
            <a:endParaRPr lang="sa-IN" sz="4000" dirty="0" smtClean="0">
              <a:solidFill>
                <a:prstClr val="black"/>
              </a:solidFill>
            </a:endParaRPr>
          </a:p>
          <a:p>
            <a:pPr lvl="0">
              <a:buClr>
                <a:srgbClr val="2DA2BF"/>
              </a:buClr>
            </a:pPr>
            <a:r>
              <a:rPr lang="hi-IN" sz="4000" dirty="0" smtClean="0">
                <a:solidFill>
                  <a:prstClr val="black"/>
                </a:solidFill>
              </a:rPr>
              <a:t>६ </a:t>
            </a:r>
            <a:r>
              <a:rPr lang="hi-IN" sz="4000" dirty="0">
                <a:solidFill>
                  <a:prstClr val="black"/>
                </a:solidFill>
              </a:rPr>
              <a:t>संस्कृत-व्याकरणस्य अध्ययनम्</a:t>
            </a:r>
            <a:br>
              <a:rPr lang="hi-IN" sz="4000" dirty="0">
                <a:solidFill>
                  <a:prstClr val="black"/>
                </a:solidFill>
              </a:rPr>
            </a:br>
            <a:r>
              <a:rPr lang="hi-IN" sz="4000" dirty="0">
                <a:solidFill>
                  <a:prstClr val="black"/>
                </a:solidFill>
              </a:rPr>
              <a:t>७ संस्कृतप्रसृतिः </a:t>
            </a:r>
            <a:br>
              <a:rPr lang="hi-IN" sz="4000" dirty="0">
                <a:solidFill>
                  <a:prstClr val="black"/>
                </a:solidFill>
              </a:rPr>
            </a:br>
            <a:r>
              <a:rPr lang="hi-IN" sz="4000" dirty="0">
                <a:solidFill>
                  <a:prstClr val="black"/>
                </a:solidFill>
              </a:rPr>
              <a:t>८ उपनिषदध्ययनम् </a:t>
            </a:r>
            <a:br>
              <a:rPr lang="hi-IN" sz="4000" dirty="0">
                <a:solidFill>
                  <a:prstClr val="black"/>
                </a:solidFill>
              </a:rPr>
            </a:br>
            <a:r>
              <a:rPr lang="hi-IN" sz="4000" dirty="0">
                <a:solidFill>
                  <a:prstClr val="black"/>
                </a:solidFill>
              </a:rPr>
              <a:t>९ </a:t>
            </a:r>
            <a:r>
              <a:rPr lang="en-US" sz="4000" dirty="0">
                <a:solidFill>
                  <a:prstClr val="black"/>
                </a:solidFill>
                <a:hlinkClick r:id="rId2"/>
              </a:rPr>
              <a:t>http://</a:t>
            </a:r>
            <a:r>
              <a:rPr lang="en-US" sz="4000" dirty="0" smtClean="0">
                <a:solidFill>
                  <a:prstClr val="black"/>
                </a:solidFill>
                <a:hlinkClick r:id="rId2"/>
              </a:rPr>
              <a:t>slez-musings</a:t>
            </a:r>
            <a:r>
              <a:rPr lang="en-US" sz="4000" dirty="0" smtClean="0">
                <a:solidFill>
                  <a:prstClr val="black"/>
                </a:solidFill>
              </a:rPr>
              <a:t>.blog</a:t>
            </a:r>
            <a:r>
              <a:rPr lang="sa-IN" sz="4000" dirty="0" smtClean="0">
                <a:solidFill>
                  <a:prstClr val="black"/>
                </a:solidFill>
              </a:rPr>
              <a:t> </a:t>
            </a:r>
            <a:r>
              <a:rPr lang="en-US" sz="4000" dirty="0" smtClean="0">
                <a:solidFill>
                  <a:prstClr val="black"/>
                </a:solidFill>
              </a:rPr>
              <a:t>spot.com</a:t>
            </a:r>
            <a:r>
              <a:rPr lang="en-US" sz="4000" dirty="0">
                <a:solidFill>
                  <a:prstClr val="black"/>
                </a:solidFill>
              </a:rPr>
              <a:t/>
            </a:r>
            <a:br>
              <a:rPr lang="en-US" sz="4000" dirty="0">
                <a:solidFill>
                  <a:prstClr val="black"/>
                </a:solidFill>
              </a:rPr>
            </a:br>
            <a:r>
              <a:rPr lang="en-US" sz="4000" dirty="0">
                <a:solidFill>
                  <a:prstClr val="black"/>
                </a:solidFill>
              </a:rPr>
              <a:t>10 </a:t>
            </a:r>
            <a:r>
              <a:rPr lang="hi-IN" sz="4000" dirty="0">
                <a:solidFill>
                  <a:prstClr val="black"/>
                </a:solidFill>
              </a:rPr>
              <a:t>संस्कृतचर्चा</a:t>
            </a:r>
            <a:endParaRPr lang="en-US" sz="4000" dirty="0">
              <a:solidFill>
                <a:prstClr val="black"/>
              </a:solidFill>
            </a:endParaRPr>
          </a:p>
          <a:p>
            <a:pPr marL="109728" indent="0">
              <a:buNone/>
            </a:pPr>
            <a:endParaRPr lang="en-US" dirty="0"/>
          </a:p>
        </p:txBody>
      </p:sp>
    </p:spTree>
    <p:extLst>
      <p:ext uri="{BB962C8B-B14F-4D97-AF65-F5344CB8AC3E}">
        <p14:creationId xmlns:p14="http://schemas.microsoft.com/office/powerpoint/2010/main" val="4001767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1" y="990602"/>
            <a:ext cx="7162800"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7009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2"/>
            <a:ext cx="75438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0025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685800"/>
            <a:ext cx="739140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7435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391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8218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23900"/>
            <a:ext cx="75438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6438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838200"/>
            <a:ext cx="7010400" cy="5105400"/>
          </a:xfrm>
        </p:spPr>
        <p:txBody>
          <a:bodyPr>
            <a:noAutofit/>
          </a:bodyPr>
          <a:lstStyle/>
          <a:p>
            <a:r>
              <a:rPr lang="hi-IN" sz="4000" dirty="0" smtClean="0"/>
              <a:t>!---: </a:t>
            </a:r>
            <a:r>
              <a:rPr lang="hi-IN" sz="4000" dirty="0" smtClean="0">
                <a:solidFill>
                  <a:srgbClr val="FF0000"/>
                </a:solidFill>
              </a:rPr>
              <a:t>अस्माकं भारतदेशः </a:t>
            </a:r>
            <a:r>
              <a:rPr lang="hi-IN" sz="4000" dirty="0" smtClean="0"/>
              <a:t>:---!</a:t>
            </a:r>
            <a:br>
              <a:rPr lang="hi-IN" sz="4000" dirty="0" smtClean="0"/>
            </a:br>
            <a:r>
              <a:rPr lang="en-US" sz="4000" dirty="0" smtClean="0">
                <a:hlinkClick r:id="rId2"/>
              </a:rPr>
              <a:t>www.vaidiksanskrit.com</a:t>
            </a:r>
            <a:endParaRPr lang="sa-IN" sz="4000" dirty="0" smtClean="0"/>
          </a:p>
          <a:p>
            <a:r>
              <a:rPr lang="hi-IN" sz="4000" dirty="0" smtClean="0"/>
              <a:t>प्राचीनकाले अस्माकं देशे दुष्यन्तः नामकः एकः प्रतापी राजा आसीत् । तस्य सुतः भरतः चक्रवर्ती सम्राट् आसीत्।</a:t>
            </a:r>
            <a:r>
              <a:rPr lang="sa-IN" sz="4000" dirty="0" smtClean="0"/>
              <a:t> </a:t>
            </a:r>
            <a:r>
              <a:rPr lang="hi-IN" sz="4000" dirty="0" smtClean="0"/>
              <a:t>इदं कथ्यते यत् तस्य नाम्ना एव अस्य</a:t>
            </a:r>
            <a:endParaRPr lang="en-US" sz="4000" dirty="0"/>
          </a:p>
        </p:txBody>
      </p:sp>
    </p:spTree>
    <p:extLst>
      <p:ext uri="{BB962C8B-B14F-4D97-AF65-F5344CB8AC3E}">
        <p14:creationId xmlns:p14="http://schemas.microsoft.com/office/powerpoint/2010/main" val="25831168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685802"/>
            <a:ext cx="7772400" cy="5181599"/>
          </a:xfrm>
        </p:spPr>
        <p:txBody>
          <a:bodyPr>
            <a:noAutofit/>
          </a:bodyPr>
          <a:lstStyle/>
          <a:p>
            <a:pPr lvl="0">
              <a:buClr>
                <a:srgbClr val="2DA2BF"/>
              </a:buClr>
            </a:pPr>
            <a:r>
              <a:rPr lang="hi-IN" sz="4000" dirty="0">
                <a:solidFill>
                  <a:prstClr val="black"/>
                </a:solidFill>
              </a:rPr>
              <a:t>देशस्य नाम भारतम् इति प्रसिद्धम् अभवत् ।</a:t>
            </a:r>
          </a:p>
          <a:p>
            <a:pPr lvl="0">
              <a:buClr>
                <a:srgbClr val="2DA2BF"/>
              </a:buClr>
            </a:pPr>
            <a:r>
              <a:rPr lang="hi-IN" sz="4000" dirty="0">
                <a:solidFill>
                  <a:prstClr val="black"/>
                </a:solidFill>
              </a:rPr>
              <a:t>भारतस्य उत्तरस्यां दिशि हिमालयो नाम नगाधिराजः वर्तते । सः हिममण्डितैः दुर्गमैश्च निजशिखरैः प्रहरीव भारतस्य रक्षां करोति । दक्षिण-दिशायां च हिन्दमहासागरः भारतमातुः चरणप्रक्षालनं करोति। </a:t>
            </a:r>
            <a:br>
              <a:rPr lang="hi-IN" sz="4000" dirty="0">
                <a:solidFill>
                  <a:prstClr val="black"/>
                </a:solidFill>
              </a:rPr>
            </a:br>
            <a:endParaRPr lang="hi-IN" sz="4000" dirty="0">
              <a:solidFill>
                <a:prstClr val="black"/>
              </a:solidFill>
            </a:endParaRPr>
          </a:p>
          <a:p>
            <a:pPr lvl="0">
              <a:buClr>
                <a:srgbClr val="2DA2BF"/>
              </a:buClr>
            </a:pPr>
            <a:endParaRPr lang="en-US" sz="4000" dirty="0">
              <a:solidFill>
                <a:prstClr val="black"/>
              </a:solidFill>
            </a:endParaRPr>
          </a:p>
          <a:p>
            <a:endParaRPr lang="en-US" sz="4000" dirty="0"/>
          </a:p>
        </p:txBody>
      </p:sp>
    </p:spTree>
    <p:extLst>
      <p:ext uri="{BB962C8B-B14F-4D97-AF65-F5344CB8AC3E}">
        <p14:creationId xmlns:p14="http://schemas.microsoft.com/office/powerpoint/2010/main" val="37149830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8200"/>
            <a:ext cx="7924800" cy="4953000"/>
          </a:xfrm>
        </p:spPr>
        <p:txBody>
          <a:bodyPr>
            <a:noAutofit/>
          </a:bodyPr>
          <a:lstStyle/>
          <a:p>
            <a:pPr marL="0" marR="0">
              <a:lnSpc>
                <a:spcPct val="115000"/>
              </a:lnSpc>
              <a:spcBef>
                <a:spcPts val="0"/>
              </a:spcBef>
              <a:spcAft>
                <a:spcPts val="1000"/>
              </a:spcAft>
            </a:pPr>
            <a:r>
              <a:rPr lang="en-US" sz="4000" i="1" spc="75" dirty="0" smtClean="0">
                <a:latin typeface="Cambria"/>
                <a:ea typeface="Calibri"/>
                <a:cs typeface="Shruti"/>
              </a:rPr>
              <a:t>‘</a:t>
            </a:r>
            <a:r>
              <a:rPr lang="hi-IN" sz="4000" i="1" spc="75" dirty="0">
                <a:latin typeface="Calibri"/>
                <a:ea typeface="Calibri"/>
              </a:rPr>
              <a:t>मन</a:t>
            </a:r>
            <a:r>
              <a:rPr lang="hi-IN" sz="4000" i="1" spc="75" dirty="0">
                <a:latin typeface="Cambria"/>
                <a:ea typeface="Calibri"/>
              </a:rPr>
              <a:t> </a:t>
            </a:r>
            <a:r>
              <a:rPr lang="hi-IN" sz="4000" i="1" spc="75" dirty="0">
                <a:latin typeface="Calibri"/>
                <a:ea typeface="Calibri"/>
              </a:rPr>
              <a:t>की</a:t>
            </a:r>
            <a:r>
              <a:rPr lang="hi-IN" sz="4000" i="1" spc="75" dirty="0">
                <a:latin typeface="Cambria"/>
                <a:ea typeface="Calibri"/>
              </a:rPr>
              <a:t> </a:t>
            </a:r>
            <a:r>
              <a:rPr lang="hi-IN" sz="4000" i="1" spc="75" dirty="0">
                <a:latin typeface="Calibri"/>
                <a:ea typeface="Calibri"/>
              </a:rPr>
              <a:t>बात</a:t>
            </a:r>
            <a:r>
              <a:rPr lang="en-US" sz="4000" i="1" spc="75" dirty="0">
                <a:latin typeface="Cambria"/>
                <a:ea typeface="Calibri"/>
                <a:cs typeface="Shruti"/>
              </a:rPr>
              <a:t>’ </a:t>
            </a:r>
            <a:r>
              <a:rPr lang="sa-IN" sz="4000" i="1" spc="75" dirty="0">
                <a:latin typeface="Cambria"/>
                <a:ea typeface="Calibri"/>
              </a:rPr>
              <a:t>[३८</a:t>
            </a:r>
            <a:r>
              <a:rPr lang="en-US" sz="4000" i="1" spc="75" dirty="0">
                <a:latin typeface="Cambria"/>
                <a:ea typeface="Calibri"/>
                <a:cs typeface="Shruti"/>
              </a:rPr>
              <a:t>]</a:t>
            </a:r>
            <a:r>
              <a:rPr lang="sa-IN" sz="4000" i="1" spc="75" dirty="0">
                <a:latin typeface="Cambria"/>
                <a:ea typeface="Calibri"/>
              </a:rPr>
              <a:t> </a:t>
            </a:r>
            <a:endParaRPr lang="en-US" sz="4000" dirty="0">
              <a:latin typeface="Calibri"/>
              <a:ea typeface="Calibri"/>
              <a:cs typeface="Mangal"/>
            </a:endParaRPr>
          </a:p>
          <a:p>
            <a:pPr marL="0" marR="0">
              <a:lnSpc>
                <a:spcPct val="115000"/>
              </a:lnSpc>
              <a:spcBef>
                <a:spcPts val="0"/>
              </a:spcBef>
              <a:spcAft>
                <a:spcPts val="1000"/>
              </a:spcAft>
            </a:pPr>
            <a:r>
              <a:rPr lang="sa-IN" sz="4000" dirty="0" smtClean="0">
                <a:solidFill>
                  <a:srgbClr val="FF0000"/>
                </a:solidFill>
                <a:latin typeface="Calibri"/>
                <a:ea typeface="Calibri"/>
              </a:rPr>
              <a:t>“</a:t>
            </a:r>
            <a:r>
              <a:rPr lang="sa-IN" sz="4000" dirty="0">
                <a:solidFill>
                  <a:srgbClr val="FF0000"/>
                </a:solidFill>
                <a:latin typeface="Calibri"/>
                <a:ea typeface="Calibri"/>
              </a:rPr>
              <a:t>मनोगतम्</a:t>
            </a:r>
            <a:r>
              <a:rPr lang="sa-IN" sz="4000" dirty="0">
                <a:solidFill>
                  <a:srgbClr val="FF0000"/>
                </a:solidFill>
                <a:latin typeface="Shruti"/>
                <a:ea typeface="Calibri"/>
              </a:rPr>
              <a:t>” </a:t>
            </a:r>
            <a:r>
              <a:rPr lang="en-US" sz="4000" dirty="0">
                <a:solidFill>
                  <a:srgbClr val="FF0000"/>
                </a:solidFill>
                <a:latin typeface="Calibri"/>
                <a:ea typeface="Calibri"/>
                <a:cs typeface="Shruti"/>
              </a:rPr>
              <a:t> [</a:t>
            </a:r>
            <a:r>
              <a:rPr lang="sa-IN" sz="4000" dirty="0">
                <a:solidFill>
                  <a:srgbClr val="FF0000"/>
                </a:solidFill>
                <a:latin typeface="Calibri"/>
                <a:ea typeface="Calibri"/>
              </a:rPr>
              <a:t>३८</a:t>
            </a:r>
            <a:r>
              <a:rPr lang="en-US" sz="4000" dirty="0">
                <a:solidFill>
                  <a:srgbClr val="FF0000"/>
                </a:solidFill>
                <a:latin typeface="Calibri"/>
                <a:ea typeface="Calibri"/>
                <a:cs typeface="Shruti"/>
              </a:rPr>
              <a:t>]</a:t>
            </a:r>
            <a:r>
              <a:rPr lang="en-US" sz="4000" dirty="0">
                <a:solidFill>
                  <a:srgbClr val="FF0000"/>
                </a:solidFill>
                <a:latin typeface="Calibri"/>
                <a:ea typeface="Calibri"/>
                <a:cs typeface="Mangal"/>
              </a:rPr>
              <a:t> </a:t>
            </a:r>
            <a:r>
              <a:rPr lang="en-US" sz="4000" dirty="0" smtClean="0">
                <a:solidFill>
                  <a:srgbClr val="FF0000"/>
                </a:solidFill>
                <a:latin typeface="Calibri"/>
                <a:ea typeface="Calibri"/>
                <a:cs typeface="Shruti"/>
              </a:rPr>
              <a:t>(</a:t>
            </a:r>
            <a:r>
              <a:rPr lang="hi-IN" sz="4000" dirty="0">
                <a:solidFill>
                  <a:srgbClr val="FF0000"/>
                </a:solidFill>
                <a:latin typeface="Calibri"/>
                <a:ea typeface="Calibri"/>
              </a:rPr>
              <a:t>प्रसारण-तिथि:</a:t>
            </a:r>
            <a:r>
              <a:rPr lang="sa-IN" sz="4000" dirty="0">
                <a:solidFill>
                  <a:srgbClr val="FF0000"/>
                </a:solidFill>
                <a:latin typeface="Calibri"/>
                <a:ea typeface="Calibri"/>
              </a:rPr>
              <a:t>- </a:t>
            </a:r>
            <a:r>
              <a:rPr lang="en-US" sz="4000" dirty="0" smtClean="0">
                <a:solidFill>
                  <a:srgbClr val="FF0000"/>
                </a:solidFill>
                <a:latin typeface="Calibri"/>
                <a:ea typeface="Calibri"/>
                <a:cs typeface="Mangal"/>
              </a:rPr>
              <a:t>26.11</a:t>
            </a:r>
            <a:r>
              <a:rPr lang="en-US" sz="4000" dirty="0" smtClean="0">
                <a:solidFill>
                  <a:srgbClr val="FF0000"/>
                </a:solidFill>
                <a:latin typeface="Calibri"/>
                <a:ea typeface="Calibri"/>
                <a:cs typeface="Shruti"/>
              </a:rPr>
              <a:t>.2017) </a:t>
            </a:r>
            <a:endParaRPr lang="en-US" sz="4000" dirty="0" smtClean="0">
              <a:latin typeface="Calibri"/>
              <a:ea typeface="Calibri"/>
              <a:cs typeface="Mangal"/>
            </a:endParaRPr>
          </a:p>
          <a:p>
            <a:pPr marL="0" marR="0">
              <a:lnSpc>
                <a:spcPct val="115000"/>
              </a:lnSpc>
              <a:spcBef>
                <a:spcPts val="0"/>
              </a:spcBef>
              <a:spcAft>
                <a:spcPts val="1000"/>
              </a:spcAft>
            </a:pPr>
            <a:r>
              <a:rPr lang="sa-IN" sz="4000" dirty="0" smtClean="0">
                <a:solidFill>
                  <a:srgbClr val="7030A0"/>
                </a:solidFill>
                <a:latin typeface="Calibri"/>
                <a:ea typeface="Calibri"/>
              </a:rPr>
              <a:t>[संस्कृत-भाषिकानुवादः </a:t>
            </a:r>
            <a:r>
              <a:rPr lang="sa-IN" sz="4000" dirty="0">
                <a:solidFill>
                  <a:srgbClr val="7030A0"/>
                </a:solidFill>
                <a:latin typeface="Calibri"/>
                <a:ea typeface="Calibri"/>
              </a:rPr>
              <a:t>]                           </a:t>
            </a:r>
            <a:endParaRPr lang="en-US" sz="4000" dirty="0">
              <a:latin typeface="Calibri"/>
              <a:ea typeface="Calibri"/>
              <a:cs typeface="Mangal"/>
            </a:endParaRPr>
          </a:p>
          <a:p>
            <a:pPr marL="0" marR="0" indent="0">
              <a:lnSpc>
                <a:spcPct val="115000"/>
              </a:lnSpc>
              <a:spcBef>
                <a:spcPts val="0"/>
              </a:spcBef>
              <a:spcAft>
                <a:spcPts val="1000"/>
              </a:spcAft>
              <a:buNone/>
            </a:pPr>
            <a:r>
              <a:rPr lang="sa-IN" sz="4000" dirty="0">
                <a:solidFill>
                  <a:srgbClr val="7030A0"/>
                </a:solidFill>
                <a:latin typeface="Calibri"/>
                <a:ea typeface="Calibri"/>
              </a:rPr>
              <a:t>     </a:t>
            </a:r>
            <a:r>
              <a:rPr lang="sa-IN" sz="4000" dirty="0" smtClean="0">
                <a:solidFill>
                  <a:srgbClr val="7030A0"/>
                </a:solidFill>
                <a:latin typeface="Calibri"/>
                <a:ea typeface="Calibri"/>
              </a:rPr>
              <a:t>      ...</a:t>
            </a:r>
            <a:r>
              <a:rPr lang="hi-IN" sz="4000" dirty="0" smtClean="0">
                <a:solidFill>
                  <a:srgbClr val="7030A0"/>
                </a:solidFill>
                <a:latin typeface="Calibri"/>
                <a:ea typeface="Calibri"/>
              </a:rPr>
              <a:t>बलदेवानन्द</a:t>
            </a:r>
            <a:r>
              <a:rPr lang="sa-IN" sz="4000" dirty="0">
                <a:solidFill>
                  <a:srgbClr val="7030A0"/>
                </a:solidFill>
                <a:latin typeface="Calibri"/>
                <a:ea typeface="Calibri"/>
              </a:rPr>
              <a:t>-</a:t>
            </a:r>
            <a:r>
              <a:rPr lang="hi-IN" sz="4000" dirty="0">
                <a:solidFill>
                  <a:srgbClr val="7030A0"/>
                </a:solidFill>
                <a:latin typeface="Calibri"/>
                <a:ea typeface="Calibri"/>
              </a:rPr>
              <a:t>साग</a:t>
            </a:r>
            <a:r>
              <a:rPr lang="sa-IN" sz="4000" dirty="0">
                <a:solidFill>
                  <a:srgbClr val="7030A0"/>
                </a:solidFill>
                <a:latin typeface="Calibri"/>
                <a:ea typeface="Calibri"/>
              </a:rPr>
              <a:t>रः  </a:t>
            </a:r>
            <a:endParaRPr lang="en-US" sz="4000" dirty="0">
              <a:latin typeface="Calibri"/>
              <a:ea typeface="Calibri"/>
              <a:cs typeface="Mangal"/>
            </a:endParaRPr>
          </a:p>
          <a:p>
            <a:pPr marL="0" marR="0">
              <a:lnSpc>
                <a:spcPct val="115000"/>
              </a:lnSpc>
              <a:spcBef>
                <a:spcPts val="0"/>
              </a:spcBef>
              <a:spcAft>
                <a:spcPts val="1000"/>
              </a:spcAft>
            </a:pPr>
            <a:r>
              <a:rPr lang="sa-IN" sz="4000" dirty="0">
                <a:solidFill>
                  <a:srgbClr val="7030A0"/>
                </a:solidFill>
                <a:latin typeface="Calibri"/>
                <a:ea typeface="Calibri"/>
              </a:rPr>
              <a:t>मम प्रियाः देश-वासिनः ! </a:t>
            </a:r>
            <a:r>
              <a:rPr lang="sa-IN" sz="4000" dirty="0" smtClean="0">
                <a:solidFill>
                  <a:srgbClr val="7030A0"/>
                </a:solidFill>
                <a:ea typeface="Calibri"/>
              </a:rPr>
              <a:t>नमस्कारः</a:t>
            </a:r>
            <a:r>
              <a:rPr lang="en-US" sz="4000" dirty="0" smtClean="0">
                <a:solidFill>
                  <a:srgbClr val="7030A0"/>
                </a:solidFill>
                <a:latin typeface="Mangal"/>
                <a:ea typeface="Calibri"/>
              </a:rPr>
              <a:t>|</a:t>
            </a:r>
            <a:endParaRPr lang="en-US" sz="4000" dirty="0"/>
          </a:p>
        </p:txBody>
      </p:sp>
    </p:spTree>
    <p:extLst>
      <p:ext uri="{BB962C8B-B14F-4D97-AF65-F5344CB8AC3E}">
        <p14:creationId xmlns:p14="http://schemas.microsoft.com/office/powerpoint/2010/main" val="2773737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2133600"/>
            <a:ext cx="8382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2575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533400"/>
            <a:ext cx="7315200" cy="5562600"/>
          </a:xfrm>
        </p:spPr>
        <p:txBody>
          <a:bodyPr>
            <a:noAutofit/>
          </a:bodyPr>
          <a:lstStyle/>
          <a:p>
            <a:pPr marL="0" lvl="0">
              <a:lnSpc>
                <a:spcPct val="115000"/>
              </a:lnSpc>
              <a:spcBef>
                <a:spcPts val="0"/>
              </a:spcBef>
              <a:spcAft>
                <a:spcPts val="1000"/>
              </a:spcAft>
              <a:buClr>
                <a:srgbClr val="2DA2BF"/>
              </a:buClr>
            </a:pPr>
            <a:r>
              <a:rPr lang="sa-IN" sz="4000" dirty="0">
                <a:solidFill>
                  <a:srgbClr val="7030A0"/>
                </a:solidFill>
                <a:ea typeface="Times New Roman"/>
              </a:rPr>
              <a:t>कतिपय-दिनेभ्यः पूर्वम् अहं कर्णाटकस्य बालमित्रैः सह </a:t>
            </a:r>
            <a:r>
              <a:rPr lang="hi-IN" sz="4000" dirty="0">
                <a:solidFill>
                  <a:srgbClr val="7030A0"/>
                </a:solidFill>
                <a:latin typeface="Calibri"/>
                <a:ea typeface="Times New Roman"/>
              </a:rPr>
              <a:t>परोक्ष</a:t>
            </a:r>
            <a:r>
              <a:rPr lang="sa-IN" sz="4000" dirty="0">
                <a:solidFill>
                  <a:srgbClr val="7030A0"/>
                </a:solidFill>
                <a:latin typeface="Calibri"/>
                <a:ea typeface="Times New Roman"/>
              </a:rPr>
              <a:t>-</a:t>
            </a:r>
            <a:r>
              <a:rPr lang="hi-IN" sz="4000" dirty="0">
                <a:solidFill>
                  <a:srgbClr val="7030A0"/>
                </a:solidFill>
                <a:latin typeface="Calibri"/>
                <a:ea typeface="Times New Roman"/>
              </a:rPr>
              <a:t>संवाद</a:t>
            </a:r>
            <a:r>
              <a:rPr lang="sa-IN" sz="4000" dirty="0">
                <a:solidFill>
                  <a:srgbClr val="7030A0"/>
                </a:solidFill>
                <a:latin typeface="Calibri"/>
                <a:ea typeface="Times New Roman"/>
              </a:rPr>
              <a:t>स्य </a:t>
            </a:r>
            <a:r>
              <a:rPr lang="hi-IN" sz="4000" dirty="0">
                <a:solidFill>
                  <a:srgbClr val="7030A0"/>
                </a:solidFill>
                <a:latin typeface="Calibri"/>
                <a:ea typeface="Times New Roman"/>
              </a:rPr>
              <a:t>अवस</a:t>
            </a:r>
            <a:r>
              <a:rPr lang="sa-IN" sz="4000" dirty="0">
                <a:solidFill>
                  <a:srgbClr val="7030A0"/>
                </a:solidFill>
                <a:latin typeface="Calibri"/>
                <a:ea typeface="Times New Roman"/>
              </a:rPr>
              <a:t>रं लब्धवान् </a:t>
            </a:r>
            <a:r>
              <a:rPr lang="en-IN" sz="4000" dirty="0">
                <a:solidFill>
                  <a:srgbClr val="7030A0"/>
                </a:solidFill>
                <a:latin typeface="Calibri"/>
                <a:ea typeface="Times New Roman"/>
                <a:cs typeface="Mangal"/>
              </a:rPr>
              <a:t>|</a:t>
            </a:r>
            <a:r>
              <a:rPr lang="en-IN" sz="4000" dirty="0">
                <a:solidFill>
                  <a:srgbClr val="7030A0"/>
                </a:solidFill>
                <a:latin typeface="Mangal"/>
                <a:ea typeface="Times New Roman"/>
              </a:rPr>
              <a:t> </a:t>
            </a:r>
            <a:r>
              <a:rPr lang="en-IN" sz="4000" dirty="0">
                <a:solidFill>
                  <a:srgbClr val="7030A0"/>
                </a:solidFill>
                <a:latin typeface="Calibri"/>
                <a:ea typeface="Times New Roman"/>
                <a:cs typeface="Mangal"/>
              </a:rPr>
              <a:t>Times Group</a:t>
            </a:r>
            <a:r>
              <a:rPr lang="sa-IN" sz="4000" dirty="0">
                <a:solidFill>
                  <a:srgbClr val="7030A0"/>
                </a:solidFill>
                <a:latin typeface="Calibri"/>
                <a:ea typeface="Times New Roman"/>
              </a:rPr>
              <a:t> - इत्यस्य </a:t>
            </a:r>
            <a:r>
              <a:rPr lang="en-IN" sz="4000" dirty="0">
                <a:solidFill>
                  <a:srgbClr val="7030A0"/>
                </a:solidFill>
                <a:latin typeface="Calibri"/>
                <a:ea typeface="Times New Roman"/>
                <a:cs typeface="Mangal"/>
              </a:rPr>
              <a:t>‘</a:t>
            </a:r>
            <a:r>
              <a:rPr lang="hi-IN" sz="4000" dirty="0">
                <a:solidFill>
                  <a:srgbClr val="7030A0"/>
                </a:solidFill>
                <a:latin typeface="Calibri"/>
                <a:ea typeface="Times New Roman"/>
              </a:rPr>
              <a:t>विजय</a:t>
            </a:r>
            <a:r>
              <a:rPr lang="sa-IN" sz="4000" dirty="0">
                <a:solidFill>
                  <a:srgbClr val="7030A0"/>
                </a:solidFill>
                <a:latin typeface="Calibri"/>
                <a:ea typeface="Times New Roman"/>
              </a:rPr>
              <a:t>-</a:t>
            </a:r>
            <a:r>
              <a:rPr lang="hi-IN" sz="4000" dirty="0">
                <a:solidFill>
                  <a:srgbClr val="7030A0"/>
                </a:solidFill>
                <a:latin typeface="Calibri"/>
                <a:ea typeface="Times New Roman"/>
              </a:rPr>
              <a:t>क</a:t>
            </a:r>
            <a:r>
              <a:rPr lang="sa-IN" sz="4000" dirty="0">
                <a:solidFill>
                  <a:srgbClr val="7030A0"/>
                </a:solidFill>
                <a:latin typeface="Calibri"/>
                <a:ea typeface="Times New Roman"/>
              </a:rPr>
              <a:t>र्णा</a:t>
            </a:r>
            <a:r>
              <a:rPr lang="hi-IN" sz="4000" dirty="0">
                <a:solidFill>
                  <a:srgbClr val="7030A0"/>
                </a:solidFill>
                <a:latin typeface="Calibri"/>
                <a:ea typeface="Times New Roman"/>
              </a:rPr>
              <a:t>टक</a:t>
            </a:r>
            <a:r>
              <a:rPr lang="en-IN" sz="4000" dirty="0">
                <a:solidFill>
                  <a:srgbClr val="7030A0"/>
                </a:solidFill>
                <a:latin typeface="Calibri"/>
                <a:ea typeface="Times New Roman"/>
                <a:cs typeface="Mangal"/>
              </a:rPr>
              <a:t>’</a:t>
            </a:r>
            <a:r>
              <a:rPr lang="sa-IN" sz="4000" dirty="0">
                <a:solidFill>
                  <a:srgbClr val="7030A0"/>
                </a:solidFill>
                <a:latin typeface="Calibri"/>
                <a:ea typeface="Times New Roman"/>
              </a:rPr>
              <a:t>-वार्तापत्रं </a:t>
            </a:r>
            <a:r>
              <a:rPr lang="hi-IN" sz="4000" dirty="0">
                <a:solidFill>
                  <a:srgbClr val="7030A0"/>
                </a:solidFill>
                <a:latin typeface="Calibri"/>
                <a:ea typeface="Times New Roman"/>
              </a:rPr>
              <a:t>बाल</a:t>
            </a:r>
            <a:r>
              <a:rPr lang="sa-IN" sz="4000" dirty="0">
                <a:solidFill>
                  <a:srgbClr val="7030A0"/>
                </a:solidFill>
                <a:latin typeface="Calibri"/>
                <a:ea typeface="Times New Roman"/>
              </a:rPr>
              <a:t>-</a:t>
            </a:r>
            <a:r>
              <a:rPr lang="hi-IN" sz="4000" dirty="0">
                <a:solidFill>
                  <a:srgbClr val="7030A0"/>
                </a:solidFill>
                <a:latin typeface="Calibri"/>
                <a:ea typeface="Times New Roman"/>
              </a:rPr>
              <a:t>दिव</a:t>
            </a:r>
            <a:r>
              <a:rPr lang="sa-IN" sz="4000" dirty="0">
                <a:solidFill>
                  <a:srgbClr val="7030A0"/>
                </a:solidFill>
                <a:latin typeface="Calibri"/>
                <a:ea typeface="Times New Roman"/>
              </a:rPr>
              <a:t>सावसरे</a:t>
            </a:r>
            <a:r>
              <a:rPr lang="en-IN" sz="4000" dirty="0">
                <a:solidFill>
                  <a:srgbClr val="7030A0"/>
                </a:solidFill>
                <a:latin typeface="Calibri"/>
                <a:ea typeface="Times New Roman"/>
                <a:cs typeface="Mangal"/>
              </a:rPr>
              <a:t>,</a:t>
            </a:r>
            <a:r>
              <a:rPr lang="sa-IN" sz="4000" dirty="0">
                <a:solidFill>
                  <a:srgbClr val="7030A0"/>
                </a:solidFill>
                <a:latin typeface="Calibri"/>
                <a:ea typeface="Times New Roman"/>
              </a:rPr>
              <a:t> प्राथमिक-प्रयासम् अकरोत् यस्मिन् साग्रहं बालाः प्रेरिताः यत्ते प्रधानमन्त्रिणं पत्रं लिखेयुः </a:t>
            </a:r>
            <a:r>
              <a:rPr lang="en-IN" sz="4000" dirty="0">
                <a:solidFill>
                  <a:srgbClr val="7030A0"/>
                </a:solidFill>
                <a:latin typeface="Calibri"/>
                <a:ea typeface="Times New Roman"/>
                <a:cs typeface="Mangal"/>
              </a:rPr>
              <a:t>|</a:t>
            </a:r>
            <a:endParaRPr lang="en-US" sz="4000" dirty="0">
              <a:solidFill>
                <a:prstClr val="black"/>
              </a:solidFill>
            </a:endParaRPr>
          </a:p>
          <a:p>
            <a:endParaRPr lang="en-US" sz="4000" dirty="0"/>
          </a:p>
        </p:txBody>
      </p:sp>
    </p:spTree>
    <p:extLst>
      <p:ext uri="{BB962C8B-B14F-4D97-AF65-F5344CB8AC3E}">
        <p14:creationId xmlns:p14="http://schemas.microsoft.com/office/powerpoint/2010/main" val="34150690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57600"/>
            <a:ext cx="7239000" cy="1752600"/>
          </a:xfrm>
        </p:spPr>
        <p:txBody>
          <a:bodyPr>
            <a:noAutofit/>
          </a:bodyPr>
          <a:lstStyle/>
          <a:p>
            <a:r>
              <a:rPr lang="pt-BR" sz="4000" dirty="0"/>
              <a:t>dhanyavAdaH - idAnim atrApi -&gt; </a:t>
            </a:r>
            <a:r>
              <a:rPr lang="pt-BR" sz="4000" dirty="0">
                <a:hlinkClick r:id="rId2"/>
              </a:rPr>
              <a:t>https://archive.org/details/manogatam</a:t>
            </a:r>
            <a:r>
              <a:rPr lang="pt-BR" sz="4000"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467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96084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696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5593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685801"/>
            <a:ext cx="78485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17119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762000"/>
            <a:ext cx="7391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5529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762000"/>
            <a:ext cx="7467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2517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914400"/>
            <a:ext cx="7620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8601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467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6209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2" y="990600"/>
            <a:ext cx="754380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82463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315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011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772400" cy="512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6008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609602"/>
            <a:ext cx="7791451"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3362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2" y="762000"/>
            <a:ext cx="723900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81293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772400" cy="502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6584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086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46558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2133600"/>
            <a:ext cx="7467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99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762000"/>
            <a:ext cx="7315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9337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828800"/>
            <a:ext cx="7620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47195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848600"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1507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858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08380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1"/>
            <a:ext cx="7010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261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6961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4437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1"/>
            <a:ext cx="7086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4063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93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7260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781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8368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990600"/>
            <a:ext cx="670560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93756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086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3811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9640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181600"/>
          </a:xfrm>
        </p:spPr>
        <p:txBody>
          <a:bodyPr>
            <a:normAutofit/>
          </a:bodyPr>
          <a:lstStyle/>
          <a:p>
            <a:endParaRPr lang="sa-IN" sz="4000" dirty="0" smtClean="0"/>
          </a:p>
          <a:p>
            <a:r>
              <a:rPr lang="sa-IN" sz="4000" dirty="0" smtClean="0">
                <a:solidFill>
                  <a:srgbClr val="FF0000"/>
                </a:solidFill>
              </a:rPr>
              <a:t>Animation  Sanskrit story ...</a:t>
            </a:r>
          </a:p>
          <a:p>
            <a:endParaRPr lang="sa-IN" sz="4000" dirty="0"/>
          </a:p>
          <a:p>
            <a:endParaRPr lang="sa-IN" sz="4000" dirty="0" smtClean="0"/>
          </a:p>
          <a:p>
            <a:r>
              <a:rPr lang="en-US" sz="4000" dirty="0" smtClean="0"/>
              <a:t>https</a:t>
            </a:r>
            <a:r>
              <a:rPr lang="en-US" sz="4000" dirty="0"/>
              <a:t>://www.youtube.com/watch?v=WfGQcNo-gRA&amp;t=69s</a:t>
            </a:r>
          </a:p>
        </p:txBody>
      </p:sp>
    </p:spTree>
    <p:extLst>
      <p:ext uri="{BB962C8B-B14F-4D97-AF65-F5344CB8AC3E}">
        <p14:creationId xmlns:p14="http://schemas.microsoft.com/office/powerpoint/2010/main" val="5963339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62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45326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62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55795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3" y="685800"/>
            <a:ext cx="76199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609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762000"/>
            <a:ext cx="6705600" cy="5181599"/>
          </a:xfrm>
        </p:spPr>
        <p:txBody>
          <a:bodyPr>
            <a:normAutofit/>
          </a:bodyPr>
          <a:lstStyle/>
          <a:p>
            <a:endParaRPr lang="sa-IN" sz="4000" dirty="0" smtClean="0"/>
          </a:p>
          <a:p>
            <a:endParaRPr lang="sa-IN" sz="4000" dirty="0"/>
          </a:p>
          <a:p>
            <a:r>
              <a:rPr lang="sa-IN" sz="4000" dirty="0" smtClean="0"/>
              <a:t>इतः पूर्वम् ...</a:t>
            </a:r>
          </a:p>
          <a:p>
            <a:endParaRPr lang="sa-IN" sz="4000" dirty="0"/>
          </a:p>
          <a:p>
            <a:endParaRPr lang="en-US"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81400"/>
            <a:ext cx="22098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650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18547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696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76263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62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2684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7940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42694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543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62990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72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87326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239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00738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31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690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1"/>
            <a:ext cx="7620000" cy="541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575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143000"/>
            <a:ext cx="8077200" cy="4724400"/>
          </a:xfrm>
        </p:spPr>
        <p:txBody>
          <a:bodyPr>
            <a:normAutofit/>
          </a:bodyPr>
          <a:lstStyle/>
          <a:p>
            <a:pPr marL="109728" lvl="0" indent="0">
              <a:buClr>
                <a:srgbClr val="2DA2BF"/>
              </a:buClr>
              <a:buNone/>
            </a:pPr>
            <a:endParaRPr lang="sa-IN" sz="4400" dirty="0">
              <a:solidFill>
                <a:prstClr val="black"/>
              </a:solidFill>
            </a:endParaRPr>
          </a:p>
          <a:p>
            <a:pPr lvl="0">
              <a:buClr>
                <a:srgbClr val="2DA2BF"/>
              </a:buClr>
            </a:pPr>
            <a:r>
              <a:rPr lang="sa-IN" sz="4400" dirty="0">
                <a:solidFill>
                  <a:prstClr val="black"/>
                </a:solidFill>
              </a:rPr>
              <a:t>संस्कृत-पत्रकारिता : इतिवृत्तम् </a:t>
            </a:r>
            <a:endParaRPr lang="sa-IN" sz="4400" dirty="0" smtClean="0">
              <a:solidFill>
                <a:prstClr val="black"/>
              </a:solidFill>
            </a:endParaRPr>
          </a:p>
          <a:p>
            <a:pPr marL="109728" lvl="0" indent="0">
              <a:buClr>
                <a:srgbClr val="2DA2BF"/>
              </a:buClr>
              <a:buNone/>
            </a:pPr>
            <a:r>
              <a:rPr lang="sa-IN" sz="4400" dirty="0" smtClean="0">
                <a:solidFill>
                  <a:prstClr val="black"/>
                </a:solidFill>
              </a:rPr>
              <a:t>            अधुनातन-स्वरूपञ्च</a:t>
            </a:r>
            <a:endParaRPr lang="sa-IN" sz="4400" dirty="0">
              <a:solidFill>
                <a:prstClr val="black"/>
              </a:solidFill>
            </a:endParaRPr>
          </a:p>
          <a:p>
            <a:pPr lvl="0">
              <a:buClr>
                <a:srgbClr val="2DA2BF"/>
              </a:buClr>
            </a:pPr>
            <a:endParaRPr lang="sa-IN" sz="4400" dirty="0">
              <a:solidFill>
                <a:prstClr val="black"/>
              </a:solidFill>
            </a:endParaRPr>
          </a:p>
          <a:p>
            <a:pPr marL="109728" lvl="0" indent="0">
              <a:buClr>
                <a:srgbClr val="2DA2BF"/>
              </a:buClr>
              <a:buNone/>
            </a:pPr>
            <a:r>
              <a:rPr lang="sa-IN" sz="4400" dirty="0">
                <a:solidFill>
                  <a:prstClr val="black"/>
                </a:solidFill>
              </a:rPr>
              <a:t>  </a:t>
            </a:r>
            <a:endParaRPr lang="hi-IN" sz="4400" dirty="0">
              <a:solidFill>
                <a:prstClr val="black"/>
              </a:solidFill>
            </a:endParaRPr>
          </a:p>
          <a:p>
            <a:pPr lvl="0">
              <a:buClr>
                <a:srgbClr val="2DA2BF"/>
              </a:buClr>
            </a:pPr>
            <a:r>
              <a:rPr lang="hi-IN" sz="4400" dirty="0">
                <a:solidFill>
                  <a:prstClr val="black"/>
                </a:solidFill>
              </a:rPr>
              <a:t>      ... डॉ. बलदेवानन्द-सागरः </a:t>
            </a:r>
            <a:r>
              <a:rPr lang="sa-IN" sz="4400" dirty="0">
                <a:solidFill>
                  <a:prstClr val="black"/>
                </a:solidFill>
              </a:rPr>
              <a:t>     </a:t>
            </a:r>
            <a:endParaRPr lang="en-US" sz="4400" dirty="0">
              <a:solidFill>
                <a:prstClr val="black"/>
              </a:solidFill>
            </a:endParaRPr>
          </a:p>
          <a:p>
            <a:endParaRPr lang="en-US" sz="4400" dirty="0"/>
          </a:p>
        </p:txBody>
      </p:sp>
      <p:sp>
        <p:nvSpPr>
          <p:cNvPr id="3" name="Title 2"/>
          <p:cNvSpPr>
            <a:spLocks noGrp="1"/>
          </p:cNvSpPr>
          <p:nvPr>
            <p:ph type="title"/>
          </p:nvPr>
        </p:nvSpPr>
        <p:spPr>
          <a:xfrm>
            <a:off x="1524000" y="457200"/>
            <a:ext cx="5029200" cy="1143000"/>
          </a:xfrm>
        </p:spPr>
        <p:txBody>
          <a:bodyPr>
            <a:noAutofit/>
          </a:bodyPr>
          <a:lstStyle/>
          <a:p>
            <a:r>
              <a:rPr lang="sa-IN" sz="4400" b="0" dirty="0" smtClean="0">
                <a:solidFill>
                  <a:srgbClr val="FF0000"/>
                </a:solidFill>
              </a:rPr>
              <a:t>   मम पुस्तकम्...</a:t>
            </a:r>
            <a:br>
              <a:rPr lang="sa-IN" sz="4400" b="0" dirty="0" smtClean="0">
                <a:solidFill>
                  <a:srgbClr val="FF0000"/>
                </a:solidFill>
              </a:rPr>
            </a:br>
            <a:endParaRPr lang="en-US" sz="4400" b="0" dirty="0">
              <a:solidFill>
                <a:srgbClr val="FF0000"/>
              </a:solidFill>
            </a:endParaRPr>
          </a:p>
        </p:txBody>
      </p:sp>
    </p:spTree>
    <p:extLst>
      <p:ext uri="{BB962C8B-B14F-4D97-AF65-F5344CB8AC3E}">
        <p14:creationId xmlns:p14="http://schemas.microsoft.com/office/powerpoint/2010/main" val="58966004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2"/>
            <a:ext cx="7620000" cy="541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35518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86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09379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38150"/>
            <a:ext cx="76200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38810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086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18480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799"/>
            <a:ext cx="7467600" cy="510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49388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239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6814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61494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762000"/>
            <a:ext cx="7086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01676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381000"/>
            <a:ext cx="8001000" cy="5715000"/>
          </a:xfrm>
        </p:spPr>
        <p:txBody>
          <a:bodyPr>
            <a:noAutofit/>
          </a:bodyPr>
          <a:lstStyle/>
          <a:p>
            <a:r>
              <a:rPr lang="hi-IN" sz="4000" dirty="0">
                <a:solidFill>
                  <a:srgbClr val="FF0000"/>
                </a:solidFill>
              </a:rPr>
              <a:t>‘संस्कृत’ के विषय में कुछ रोचक </a:t>
            </a:r>
            <a:endParaRPr lang="sa-IN" sz="4000" dirty="0" smtClean="0">
              <a:solidFill>
                <a:srgbClr val="FF0000"/>
              </a:solidFill>
            </a:endParaRPr>
          </a:p>
          <a:p>
            <a:pPr marL="109728" indent="0">
              <a:buNone/>
            </a:pPr>
            <a:r>
              <a:rPr lang="hi-IN" sz="4000" dirty="0" smtClean="0">
                <a:solidFill>
                  <a:srgbClr val="FF0000"/>
                </a:solidFill>
              </a:rPr>
              <a:t>तथ्य</a:t>
            </a:r>
            <a:r>
              <a:rPr lang="sa-IN" sz="4000" dirty="0" smtClean="0">
                <a:solidFill>
                  <a:srgbClr val="FF0000"/>
                </a:solidFill>
              </a:rPr>
              <a:t>-</a:t>
            </a:r>
            <a:endParaRPr lang="hi-IN" sz="4000" dirty="0">
              <a:solidFill>
                <a:srgbClr val="FF0000"/>
              </a:solidFill>
            </a:endParaRPr>
          </a:p>
          <a:p>
            <a:pPr marL="109728" indent="0">
              <a:buNone/>
            </a:pPr>
            <a:endParaRPr lang="hi-IN" sz="4000" dirty="0"/>
          </a:p>
          <a:p>
            <a:r>
              <a:rPr lang="sa-IN" sz="4000" dirty="0" smtClean="0"/>
              <a:t>१</a:t>
            </a:r>
            <a:r>
              <a:rPr lang="hi-IN" sz="4000" dirty="0" smtClean="0"/>
              <a:t>. </a:t>
            </a:r>
            <a:r>
              <a:rPr lang="hi-IN" sz="4000" dirty="0"/>
              <a:t>संस्कृत को सभी भाषाओं की </a:t>
            </a:r>
            <a:endParaRPr lang="sa-IN" sz="4000" dirty="0" smtClean="0"/>
          </a:p>
          <a:p>
            <a:pPr marL="109728" indent="0">
              <a:buNone/>
            </a:pPr>
            <a:r>
              <a:rPr lang="hi-IN" sz="4000" dirty="0" smtClean="0"/>
              <a:t>जननी </a:t>
            </a:r>
            <a:r>
              <a:rPr lang="hi-IN" sz="4000" dirty="0"/>
              <a:t>माना जाता है</a:t>
            </a:r>
            <a:r>
              <a:rPr lang="hi-IN" sz="4000" dirty="0" smtClean="0"/>
              <a:t>।</a:t>
            </a:r>
            <a:endParaRPr lang="sa-IN" sz="4000" dirty="0"/>
          </a:p>
          <a:p>
            <a:pPr marL="109728" indent="0">
              <a:buNone/>
            </a:pPr>
            <a:endParaRPr lang="sa-IN" sz="4000" dirty="0" smtClean="0"/>
          </a:p>
          <a:p>
            <a:r>
              <a:rPr lang="sa-IN" sz="4000" dirty="0" smtClean="0">
                <a:solidFill>
                  <a:srgbClr val="7030A0"/>
                </a:solidFill>
              </a:rPr>
              <a:t>केन प्रकारेण प्रमाणयितुं शक्यते यत् </a:t>
            </a:r>
          </a:p>
          <a:p>
            <a:pPr marL="109728" indent="0">
              <a:buNone/>
            </a:pPr>
            <a:r>
              <a:rPr lang="sa-IN" sz="4000" dirty="0" smtClean="0">
                <a:solidFill>
                  <a:srgbClr val="7030A0"/>
                </a:solidFill>
              </a:rPr>
              <a:t>‘संस्कृतं-भाषा’ सर्वासां भारतीय-</a:t>
            </a:r>
          </a:p>
          <a:p>
            <a:pPr marL="109728" indent="0">
              <a:buNone/>
            </a:pPr>
            <a:r>
              <a:rPr lang="sa-IN" sz="4000" dirty="0" smtClean="0">
                <a:solidFill>
                  <a:srgbClr val="7030A0"/>
                </a:solidFill>
              </a:rPr>
              <a:t>भाषाणां जननी ? </a:t>
            </a:r>
          </a:p>
        </p:txBody>
      </p:sp>
    </p:spTree>
    <p:extLst>
      <p:ext uri="{BB962C8B-B14F-4D97-AF65-F5344CB8AC3E}">
        <p14:creationId xmlns:p14="http://schemas.microsoft.com/office/powerpoint/2010/main" val="34541114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7543800" cy="5486400"/>
          </a:xfrm>
        </p:spPr>
        <p:txBody>
          <a:bodyPr>
            <a:noAutofit/>
          </a:bodyPr>
          <a:lstStyle/>
          <a:p>
            <a:r>
              <a:rPr lang="sa-IN" sz="4000" dirty="0" smtClean="0">
                <a:solidFill>
                  <a:srgbClr val="0070C0"/>
                </a:solidFill>
              </a:rPr>
              <a:t>सभी भारतीय भाषा</a:t>
            </a:r>
            <a:r>
              <a:rPr lang="hi-IN" sz="4000" dirty="0" smtClean="0">
                <a:solidFill>
                  <a:srgbClr val="0070C0"/>
                </a:solidFill>
              </a:rPr>
              <a:t>ओं</a:t>
            </a:r>
            <a:r>
              <a:rPr lang="sa-IN" sz="4000" dirty="0" smtClean="0">
                <a:solidFill>
                  <a:srgbClr val="0070C0"/>
                </a:solidFill>
              </a:rPr>
              <a:t> की जननी </a:t>
            </a:r>
            <a:endParaRPr lang="hi-IN" sz="4000" dirty="0" smtClean="0">
              <a:solidFill>
                <a:srgbClr val="0070C0"/>
              </a:solidFill>
            </a:endParaRPr>
          </a:p>
          <a:p>
            <a:pPr marL="109728" indent="0">
              <a:buNone/>
            </a:pPr>
            <a:r>
              <a:rPr lang="hi-IN" sz="4000" dirty="0">
                <a:solidFill>
                  <a:srgbClr val="0070C0"/>
                </a:solidFill>
              </a:rPr>
              <a:t> </a:t>
            </a:r>
            <a:r>
              <a:rPr lang="sa-IN" sz="4000" dirty="0" smtClean="0">
                <a:solidFill>
                  <a:srgbClr val="0070C0"/>
                </a:solidFill>
              </a:rPr>
              <a:t>है- ‘संस्कृत’</a:t>
            </a:r>
            <a:endParaRPr lang="hi-IN" sz="4000" dirty="0" smtClean="0">
              <a:solidFill>
                <a:srgbClr val="0070C0"/>
              </a:solidFill>
            </a:endParaRPr>
          </a:p>
          <a:p>
            <a:endParaRPr lang="sa-IN" sz="4000" dirty="0" smtClean="0">
              <a:solidFill>
                <a:srgbClr val="FF0000"/>
              </a:solidFill>
            </a:endParaRPr>
          </a:p>
          <a:p>
            <a:r>
              <a:rPr lang="gu-IN" sz="4000" dirty="0" smtClean="0">
                <a:solidFill>
                  <a:srgbClr val="FF0000"/>
                </a:solidFill>
              </a:rPr>
              <a:t>[ Sanskrit is mother of all </a:t>
            </a:r>
            <a:endParaRPr lang="hi-IN" sz="4000" dirty="0" smtClean="0">
              <a:solidFill>
                <a:srgbClr val="FF0000"/>
              </a:solidFill>
            </a:endParaRPr>
          </a:p>
          <a:p>
            <a:pPr marL="109728" indent="0">
              <a:buNone/>
            </a:pPr>
            <a:r>
              <a:rPr lang="hi-IN" sz="4000" dirty="0" smtClean="0">
                <a:solidFill>
                  <a:srgbClr val="FF0000"/>
                </a:solidFill>
              </a:rPr>
              <a:t> </a:t>
            </a:r>
            <a:r>
              <a:rPr lang="gu-IN" sz="4000" dirty="0" smtClean="0">
                <a:solidFill>
                  <a:srgbClr val="FF0000"/>
                </a:solidFill>
              </a:rPr>
              <a:t>Indian languages.]</a:t>
            </a:r>
            <a:r>
              <a:rPr lang="gu-IN" sz="4000" dirty="0" smtClean="0">
                <a:solidFill>
                  <a:srgbClr val="0070C0"/>
                </a:solidFill>
              </a:rPr>
              <a:t> </a:t>
            </a:r>
          </a:p>
          <a:p>
            <a:pPr marL="0" indent="0">
              <a:buNone/>
            </a:pPr>
            <a:r>
              <a:rPr lang="gu-IN" sz="4000" dirty="0" smtClean="0">
                <a:solidFill>
                  <a:srgbClr val="7030A0"/>
                </a:solidFill>
              </a:rPr>
              <a:t> </a:t>
            </a:r>
            <a:endParaRPr lang="sa-IN" sz="4000" dirty="0" smtClean="0">
              <a:solidFill>
                <a:srgbClr val="7030A0"/>
              </a:solidFill>
            </a:endParaRPr>
          </a:p>
          <a:p>
            <a:r>
              <a:rPr lang="gu-IN" sz="4000" dirty="0" smtClean="0">
                <a:solidFill>
                  <a:srgbClr val="7030A0"/>
                </a:solidFill>
              </a:rPr>
              <a:t>આભનાં થાંભલા રોજ ઉભા રહે, </a:t>
            </a:r>
            <a:endParaRPr lang="hi-IN" sz="4000" dirty="0" smtClean="0">
              <a:solidFill>
                <a:srgbClr val="7030A0"/>
              </a:solidFill>
            </a:endParaRPr>
          </a:p>
          <a:p>
            <a:pPr marL="109728" indent="0">
              <a:buNone/>
            </a:pPr>
            <a:r>
              <a:rPr lang="hi-IN" sz="4000" dirty="0">
                <a:solidFill>
                  <a:srgbClr val="7030A0"/>
                </a:solidFill>
              </a:rPr>
              <a:t> </a:t>
            </a:r>
            <a:r>
              <a:rPr lang="gu-IN" sz="4000" dirty="0" smtClean="0">
                <a:solidFill>
                  <a:srgbClr val="7030A0"/>
                </a:solidFill>
              </a:rPr>
              <a:t>વાયુનો વિન્જણો રોજ હાલે,     </a:t>
            </a:r>
          </a:p>
        </p:txBody>
      </p:sp>
    </p:spTree>
    <p:extLst>
      <p:ext uri="{BB962C8B-B14F-4D97-AF65-F5344CB8AC3E}">
        <p14:creationId xmlns:p14="http://schemas.microsoft.com/office/powerpoint/2010/main" val="2515481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7848600" cy="5181600"/>
          </a:xfrm>
        </p:spPr>
        <p:txBody>
          <a:bodyPr>
            <a:normAutofit/>
          </a:bodyPr>
          <a:lstStyle/>
          <a:p>
            <a:endParaRPr lang="sa-IN" sz="4400" dirty="0" smtClean="0">
              <a:solidFill>
                <a:srgbClr val="FF0000"/>
              </a:solidFill>
            </a:endParaRPr>
          </a:p>
          <a:p>
            <a:r>
              <a:rPr lang="sa-IN" sz="4400" dirty="0" smtClean="0">
                <a:solidFill>
                  <a:srgbClr val="FF0000"/>
                </a:solidFill>
              </a:rPr>
              <a:t>“</a:t>
            </a:r>
            <a:r>
              <a:rPr lang="hi-IN" sz="4400" dirty="0" smtClean="0">
                <a:solidFill>
                  <a:srgbClr val="FF0000"/>
                </a:solidFill>
              </a:rPr>
              <a:t>संस्कृत-पत्रकारिता</a:t>
            </a:r>
            <a:r>
              <a:rPr lang="sa-IN" sz="4400" dirty="0" smtClean="0">
                <a:solidFill>
                  <a:srgbClr val="FF0000"/>
                </a:solidFill>
              </a:rPr>
              <a:t>”- </a:t>
            </a:r>
            <a:r>
              <a:rPr lang="sa-IN" sz="4400" dirty="0" smtClean="0">
                <a:solidFill>
                  <a:srgbClr val="00B050"/>
                </a:solidFill>
              </a:rPr>
              <a:t>इतिवृत्तम् </a:t>
            </a:r>
          </a:p>
          <a:p>
            <a:pPr marL="109728" indent="0">
              <a:buNone/>
            </a:pPr>
            <a:r>
              <a:rPr lang="sa-IN" sz="4400" dirty="0">
                <a:solidFill>
                  <a:srgbClr val="00B050"/>
                </a:solidFill>
              </a:rPr>
              <a:t> </a:t>
            </a:r>
            <a:r>
              <a:rPr lang="sa-IN" sz="4400" dirty="0" smtClean="0">
                <a:solidFill>
                  <a:srgbClr val="00B050"/>
                </a:solidFill>
              </a:rPr>
              <a:t>        अधुनातन-स्वरूपञ्च...</a:t>
            </a:r>
          </a:p>
          <a:p>
            <a:endParaRPr lang="sa-IN" sz="4400" dirty="0">
              <a:solidFill>
                <a:srgbClr val="00B050"/>
              </a:solidFill>
            </a:endParaRPr>
          </a:p>
          <a:p>
            <a:pPr>
              <a:buNone/>
            </a:pPr>
            <a:r>
              <a:rPr lang="sa-IN" sz="4400" dirty="0" smtClean="0">
                <a:solidFill>
                  <a:srgbClr val="00B050"/>
                </a:solidFill>
              </a:rPr>
              <a:t>    </a:t>
            </a:r>
          </a:p>
          <a:p>
            <a:r>
              <a:rPr lang="sa-IN" sz="4400" dirty="0">
                <a:solidFill>
                  <a:srgbClr val="00B050"/>
                </a:solidFill>
              </a:rPr>
              <a:t> </a:t>
            </a:r>
            <a:r>
              <a:rPr lang="sa-IN" sz="4400" dirty="0" smtClean="0">
                <a:solidFill>
                  <a:srgbClr val="00B050"/>
                </a:solidFill>
              </a:rPr>
              <a:t>    </a:t>
            </a:r>
            <a:r>
              <a:rPr lang="sa-IN" sz="4400" dirty="0" smtClean="0">
                <a:solidFill>
                  <a:srgbClr val="7030A0"/>
                </a:solidFill>
              </a:rPr>
              <a:t>- </a:t>
            </a:r>
            <a:r>
              <a:rPr lang="hi-IN" sz="4400" dirty="0" smtClean="0">
                <a:solidFill>
                  <a:srgbClr val="7030A0"/>
                </a:solidFill>
              </a:rPr>
              <a:t>डॉ.बलदेवान</a:t>
            </a:r>
            <a:r>
              <a:rPr lang="sa-IN" sz="4400" dirty="0" smtClean="0">
                <a:solidFill>
                  <a:srgbClr val="7030A0"/>
                </a:solidFill>
              </a:rPr>
              <a:t>न्</a:t>
            </a:r>
            <a:r>
              <a:rPr lang="hi-IN" sz="4400" dirty="0" smtClean="0">
                <a:solidFill>
                  <a:srgbClr val="7030A0"/>
                </a:solidFill>
              </a:rPr>
              <a:t>द</a:t>
            </a:r>
            <a:r>
              <a:rPr lang="sa-IN" sz="4400" dirty="0" smtClean="0">
                <a:solidFill>
                  <a:srgbClr val="7030A0"/>
                </a:solidFill>
              </a:rPr>
              <a:t>-सागरः  </a:t>
            </a:r>
            <a:endParaRPr lang="en-US" sz="4400" dirty="0">
              <a:solidFill>
                <a:srgbClr val="7030A0"/>
              </a:solidFill>
            </a:endParaRPr>
          </a:p>
        </p:txBody>
      </p:sp>
    </p:spTree>
    <p:extLst>
      <p:ext uri="{BB962C8B-B14F-4D97-AF65-F5344CB8AC3E}">
        <p14:creationId xmlns:p14="http://schemas.microsoft.com/office/powerpoint/2010/main" val="3848004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14400"/>
            <a:ext cx="7848600" cy="4953000"/>
          </a:xfrm>
        </p:spPr>
        <p:txBody>
          <a:bodyPr>
            <a:noAutofit/>
          </a:bodyPr>
          <a:lstStyle/>
          <a:p>
            <a:pPr lvl="0"/>
            <a:r>
              <a:rPr lang="gu-IN" sz="4000" dirty="0">
                <a:solidFill>
                  <a:srgbClr val="7030A0"/>
                </a:solidFill>
              </a:rPr>
              <a:t>ઉદય </a:t>
            </a:r>
            <a:r>
              <a:rPr lang="gu-IN" sz="4000" dirty="0" smtClean="0">
                <a:solidFill>
                  <a:srgbClr val="7030A0"/>
                </a:solidFill>
              </a:rPr>
              <a:t>ને</a:t>
            </a:r>
            <a:r>
              <a:rPr lang="hi-IN" sz="4000" dirty="0" smtClean="0">
                <a:solidFill>
                  <a:srgbClr val="7030A0"/>
                </a:solidFill>
              </a:rPr>
              <a:t> </a:t>
            </a:r>
            <a:r>
              <a:rPr lang="gu-IN" sz="4000" dirty="0" smtClean="0">
                <a:solidFill>
                  <a:srgbClr val="7030A0"/>
                </a:solidFill>
              </a:rPr>
              <a:t>અસ્ત </a:t>
            </a:r>
            <a:r>
              <a:rPr lang="gu-IN" sz="4000" dirty="0">
                <a:solidFill>
                  <a:srgbClr val="7030A0"/>
                </a:solidFill>
              </a:rPr>
              <a:t>નાં દોરડા પર </a:t>
            </a:r>
            <a:r>
              <a:rPr lang="gu-IN" sz="4000" dirty="0" smtClean="0">
                <a:solidFill>
                  <a:srgbClr val="7030A0"/>
                </a:solidFill>
              </a:rPr>
              <a:t>નટ </a:t>
            </a:r>
            <a:endParaRPr lang="hi-IN" sz="4000" dirty="0" smtClean="0">
              <a:solidFill>
                <a:srgbClr val="7030A0"/>
              </a:solidFill>
            </a:endParaRPr>
          </a:p>
          <a:p>
            <a:pPr marL="109728" lvl="0" indent="0">
              <a:buNone/>
            </a:pPr>
            <a:r>
              <a:rPr lang="gu-IN" sz="4000" dirty="0" smtClean="0">
                <a:solidFill>
                  <a:srgbClr val="7030A0"/>
                </a:solidFill>
              </a:rPr>
              <a:t>બનીને</a:t>
            </a:r>
            <a:r>
              <a:rPr lang="sa-IN" sz="4000" dirty="0" smtClean="0">
                <a:solidFill>
                  <a:srgbClr val="7030A0"/>
                </a:solidFill>
              </a:rPr>
              <a:t> </a:t>
            </a:r>
            <a:r>
              <a:rPr lang="gu-IN" sz="4000" dirty="0">
                <a:solidFill>
                  <a:srgbClr val="7030A0"/>
                </a:solidFill>
              </a:rPr>
              <a:t>રવિરાજ મ્હાલે, </a:t>
            </a:r>
          </a:p>
          <a:p>
            <a:r>
              <a:rPr lang="gu-IN" sz="4000" dirty="0" smtClean="0">
                <a:solidFill>
                  <a:srgbClr val="7030A0"/>
                </a:solidFill>
              </a:rPr>
              <a:t>પછી </a:t>
            </a:r>
            <a:r>
              <a:rPr lang="gu-IN" sz="4000" dirty="0">
                <a:solidFill>
                  <a:srgbClr val="7030A0"/>
                </a:solidFill>
              </a:rPr>
              <a:t>ભાગતી ભાગતી, પડી </a:t>
            </a:r>
            <a:r>
              <a:rPr lang="gu-IN" sz="4000" dirty="0" smtClean="0">
                <a:solidFill>
                  <a:srgbClr val="7030A0"/>
                </a:solidFill>
              </a:rPr>
              <a:t>જતી </a:t>
            </a:r>
            <a:endParaRPr lang="hi-IN" sz="4000" dirty="0" smtClean="0">
              <a:solidFill>
                <a:srgbClr val="7030A0"/>
              </a:solidFill>
            </a:endParaRPr>
          </a:p>
          <a:p>
            <a:pPr marL="109728" indent="0">
              <a:buNone/>
            </a:pPr>
            <a:r>
              <a:rPr lang="gu-IN" sz="4000" dirty="0" smtClean="0">
                <a:solidFill>
                  <a:srgbClr val="7030A0"/>
                </a:solidFill>
              </a:rPr>
              <a:t>પડી </a:t>
            </a:r>
            <a:r>
              <a:rPr lang="gu-IN" sz="4000" dirty="0">
                <a:solidFill>
                  <a:srgbClr val="7030A0"/>
                </a:solidFill>
              </a:rPr>
              <a:t>જતી</a:t>
            </a:r>
            <a:r>
              <a:rPr lang="gu-IN" sz="4000" dirty="0" smtClean="0">
                <a:solidFill>
                  <a:srgbClr val="7030A0"/>
                </a:solidFill>
              </a:rPr>
              <a:t>, </a:t>
            </a:r>
            <a:r>
              <a:rPr lang="gu-IN" sz="4000" dirty="0">
                <a:solidFill>
                  <a:srgbClr val="7030A0"/>
                </a:solidFill>
              </a:rPr>
              <a:t>રાત </a:t>
            </a:r>
            <a:r>
              <a:rPr lang="gu-IN" sz="4000" dirty="0" smtClean="0">
                <a:solidFill>
                  <a:srgbClr val="7030A0"/>
                </a:solidFill>
              </a:rPr>
              <a:t>નવસૂર્ય ને હાથ</a:t>
            </a:r>
            <a:endParaRPr lang="hi-IN" sz="4000" dirty="0" smtClean="0">
              <a:solidFill>
                <a:srgbClr val="7030A0"/>
              </a:solidFill>
            </a:endParaRPr>
          </a:p>
          <a:p>
            <a:pPr marL="109728" indent="0">
              <a:buNone/>
            </a:pPr>
            <a:r>
              <a:rPr lang="gu-IN" sz="4000" dirty="0" smtClean="0">
                <a:solidFill>
                  <a:srgbClr val="7030A0"/>
                </a:solidFill>
              </a:rPr>
              <a:t>આવે</a:t>
            </a:r>
            <a:r>
              <a:rPr lang="gu-IN" sz="4000" dirty="0">
                <a:solidFill>
                  <a:srgbClr val="7030A0"/>
                </a:solidFill>
              </a:rPr>
              <a:t>, </a:t>
            </a:r>
          </a:p>
          <a:p>
            <a:r>
              <a:rPr lang="gu-IN" sz="4000" dirty="0" smtClean="0">
                <a:solidFill>
                  <a:srgbClr val="7030A0"/>
                </a:solidFill>
              </a:rPr>
              <a:t>એ કર્મવાદી  </a:t>
            </a:r>
            <a:r>
              <a:rPr lang="gu-IN" sz="4000" dirty="0">
                <a:solidFill>
                  <a:srgbClr val="7030A0"/>
                </a:solidFill>
              </a:rPr>
              <a:t>બધાં કર્મ કરતાં </a:t>
            </a:r>
            <a:r>
              <a:rPr lang="gu-IN" sz="4000" dirty="0" smtClean="0">
                <a:solidFill>
                  <a:srgbClr val="7030A0"/>
                </a:solidFill>
              </a:rPr>
              <a:t>રહે</a:t>
            </a:r>
            <a:r>
              <a:rPr lang="gu-IN" sz="4000" dirty="0">
                <a:solidFill>
                  <a:srgbClr val="7030A0"/>
                </a:solidFill>
              </a:rPr>
              <a:t>, </a:t>
            </a:r>
            <a:endParaRPr lang="hi-IN" sz="4000" dirty="0" smtClean="0">
              <a:solidFill>
                <a:srgbClr val="7030A0"/>
              </a:solidFill>
            </a:endParaRPr>
          </a:p>
          <a:p>
            <a:pPr marL="109728" indent="0">
              <a:buNone/>
            </a:pPr>
            <a:r>
              <a:rPr lang="gu-IN" sz="4000" dirty="0" smtClean="0">
                <a:solidFill>
                  <a:srgbClr val="7030A0"/>
                </a:solidFill>
              </a:rPr>
              <a:t>એહને </a:t>
            </a:r>
            <a:r>
              <a:rPr lang="gu-IN" sz="4000" dirty="0">
                <a:solidFill>
                  <a:srgbClr val="7030A0"/>
                </a:solidFill>
              </a:rPr>
              <a:t>ઊંઘવું કેમ ફાવે.  </a:t>
            </a:r>
            <a:r>
              <a:rPr lang="sa-IN" sz="4000" dirty="0">
                <a:solidFill>
                  <a:srgbClr val="7030A0"/>
                </a:solidFill>
              </a:rPr>
              <a:t> </a:t>
            </a:r>
            <a:r>
              <a:rPr lang="gu-IN" sz="4000" dirty="0" smtClean="0"/>
              <a:t> </a:t>
            </a:r>
            <a:endParaRPr lang="en-US" sz="4000" dirty="0"/>
          </a:p>
        </p:txBody>
      </p:sp>
    </p:spTree>
    <p:extLst>
      <p:ext uri="{BB962C8B-B14F-4D97-AF65-F5344CB8AC3E}">
        <p14:creationId xmlns:p14="http://schemas.microsoft.com/office/powerpoint/2010/main" val="51644523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1066800"/>
            <a:ext cx="7010400" cy="4876800"/>
          </a:xfrm>
        </p:spPr>
        <p:txBody>
          <a:bodyPr>
            <a:normAutofit/>
          </a:bodyPr>
          <a:lstStyle/>
          <a:p>
            <a:r>
              <a:rPr lang="sa-IN" sz="4000" dirty="0" smtClean="0">
                <a:solidFill>
                  <a:srgbClr val="FF0000"/>
                </a:solidFill>
              </a:rPr>
              <a:t>देशस्य पृथक्-पृथक्-राज्येषु </a:t>
            </a:r>
          </a:p>
          <a:p>
            <a:pPr marL="109728" indent="0">
              <a:buNone/>
            </a:pPr>
            <a:r>
              <a:rPr lang="sa-IN" sz="4000" dirty="0" smtClean="0">
                <a:solidFill>
                  <a:srgbClr val="FF0000"/>
                </a:solidFill>
              </a:rPr>
              <a:t>विभिन्नाः संस्कृत-अकादमी-संस्थाः </a:t>
            </a:r>
          </a:p>
          <a:p>
            <a:pPr marL="109728" indent="0">
              <a:buNone/>
            </a:pPr>
            <a:r>
              <a:rPr lang="sa-IN" sz="4000" dirty="0" smtClean="0">
                <a:solidFill>
                  <a:srgbClr val="FF0000"/>
                </a:solidFill>
              </a:rPr>
              <a:t>संस्कृतस्य आधुनिक-स्वरूपं </a:t>
            </a:r>
          </a:p>
          <a:p>
            <a:pPr marL="109728" indent="0">
              <a:buNone/>
            </a:pPr>
            <a:r>
              <a:rPr lang="sa-IN" sz="4000" dirty="0" smtClean="0">
                <a:solidFill>
                  <a:srgbClr val="FF0000"/>
                </a:solidFill>
              </a:rPr>
              <a:t>वितानयितुं काले काले नाना-</a:t>
            </a:r>
          </a:p>
          <a:p>
            <a:pPr marL="109728" indent="0">
              <a:buNone/>
            </a:pPr>
            <a:r>
              <a:rPr lang="sa-IN" sz="4000" dirty="0" smtClean="0">
                <a:solidFill>
                  <a:srgbClr val="FF0000"/>
                </a:solidFill>
              </a:rPr>
              <a:t>प्रकारकान् कार्यक्रमान् आयोजयन्ति ... </a:t>
            </a:r>
            <a:endParaRPr lang="en-US" sz="4000" dirty="0">
              <a:solidFill>
                <a:srgbClr val="FF0000"/>
              </a:solidFill>
            </a:endParaRPr>
          </a:p>
        </p:txBody>
      </p:sp>
    </p:spTree>
    <p:extLst>
      <p:ext uri="{BB962C8B-B14F-4D97-AF65-F5344CB8AC3E}">
        <p14:creationId xmlns:p14="http://schemas.microsoft.com/office/powerpoint/2010/main" val="338316147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7010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0772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inance bazaar\Documents\vedic chant can help.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 y="533400"/>
            <a:ext cx="79248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31324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inance bazaar\Documents\Magic of Om...   2016-12-20 ...IMG-20161220-W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0772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43029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609601"/>
            <a:ext cx="7543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19206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762001"/>
            <a:ext cx="71628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52455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457200"/>
            <a:ext cx="8001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2039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9" y="228600"/>
            <a:ext cx="5943601"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38929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04800"/>
            <a:ext cx="4571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445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827584" y="692696"/>
            <a:ext cx="7632848" cy="5184576"/>
          </a:xfrm>
          <a:prstGeom prst="rect">
            <a:avLst/>
          </a:prstGeom>
          <a:noFill/>
          <a:ln w="9525">
            <a:noFill/>
            <a:miter lim="800000"/>
            <a:headEnd/>
            <a:tailEnd/>
          </a:ln>
        </p:spPr>
      </p:pic>
    </p:spTree>
    <p:extLst>
      <p:ext uri="{BB962C8B-B14F-4D97-AF65-F5344CB8AC3E}">
        <p14:creationId xmlns:p14="http://schemas.microsoft.com/office/powerpoint/2010/main" val="191919223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457200"/>
            <a:ext cx="4724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2911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33400"/>
            <a:ext cx="4267199"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60176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sa-IN" sz="3600" b="0" dirty="0" smtClean="0">
                <a:solidFill>
                  <a:srgbClr val="C00000"/>
                </a:solidFill>
              </a:rPr>
              <a:t>‘नवभारत टाईम्स्’, दिल्ली </a:t>
            </a:r>
            <a:r>
              <a:rPr lang="hi-IN" sz="3600" b="0" dirty="0" smtClean="0">
                <a:solidFill>
                  <a:srgbClr val="C00000"/>
                </a:solidFill>
              </a:rPr>
              <a:t>में ८-एप्रिल’२०१९ को प्रकाशित समाचार |</a:t>
            </a:r>
            <a:endParaRPr lang="en-US" sz="3600" b="0" dirty="0">
              <a:solidFill>
                <a:srgbClr val="C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47800"/>
            <a:ext cx="2514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75113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sa-IN" b="0" dirty="0" smtClean="0">
                <a:solidFill>
                  <a:srgbClr val="C00000"/>
                </a:solidFill>
                <a:effectLst/>
                <a:latin typeface="Arial"/>
              </a:rPr>
              <a:t>‘</a:t>
            </a:r>
            <a:r>
              <a:rPr lang="hi-IN" b="0" dirty="0" smtClean="0">
                <a:solidFill>
                  <a:srgbClr val="C00000"/>
                </a:solidFill>
                <a:effectLst/>
                <a:latin typeface="Arial"/>
              </a:rPr>
              <a:t>विश्वस्य वृत्तान्तः</a:t>
            </a:r>
            <a:r>
              <a:rPr lang="sa-IN" b="0" dirty="0" smtClean="0">
                <a:solidFill>
                  <a:srgbClr val="C00000"/>
                </a:solidFill>
                <a:effectLst/>
                <a:latin typeface="Arial"/>
              </a:rPr>
              <a:t>’</a:t>
            </a:r>
            <a:r>
              <a:rPr lang="hi-IN" b="0" dirty="0" smtClean="0">
                <a:solidFill>
                  <a:srgbClr val="C00000"/>
                </a:solidFill>
                <a:effectLst/>
                <a:latin typeface="Arial"/>
              </a:rPr>
              <a:t> </a:t>
            </a:r>
            <a:r>
              <a:rPr lang="hi-IN" b="0" dirty="0">
                <a:solidFill>
                  <a:srgbClr val="C00000"/>
                </a:solidFill>
                <a:effectLst/>
                <a:latin typeface="Arial"/>
              </a:rPr>
              <a:t>इति सूरतस्य दैनिक-पत्रे 10-एप्रिल-दिनांके </a:t>
            </a:r>
            <a:r>
              <a:rPr lang="sa-IN" b="0" dirty="0" smtClean="0">
                <a:solidFill>
                  <a:srgbClr val="C00000"/>
                </a:solidFill>
                <a:effectLst/>
                <a:latin typeface="Arial"/>
              </a:rPr>
              <a:t>वृत्तं </a:t>
            </a:r>
            <a:r>
              <a:rPr lang="hi-IN" b="0" dirty="0" smtClean="0">
                <a:solidFill>
                  <a:srgbClr val="C00000"/>
                </a:solidFill>
                <a:effectLst/>
                <a:latin typeface="Arial"/>
              </a:rPr>
              <a:t>प्रकाशितम्</a:t>
            </a:r>
            <a:r>
              <a:rPr lang="hi-IN" b="0" dirty="0">
                <a:solidFill>
                  <a:srgbClr val="C00000"/>
                </a:solidFill>
                <a:effectLst/>
                <a:latin typeface="Arial"/>
              </a:rPr>
              <a:t>।</a:t>
            </a:r>
            <a:endParaRPr lang="en-US" dirty="0">
              <a:solidFill>
                <a:srgbClr val="C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5867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21882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828800"/>
          </a:xfrm>
        </p:spPr>
        <p:txBody>
          <a:bodyPr>
            <a:noAutofit/>
          </a:bodyPr>
          <a:lstStyle/>
          <a:p>
            <a:r>
              <a:rPr lang="hi-IN" sz="2400" b="0" dirty="0">
                <a:solidFill>
                  <a:srgbClr val="C00000"/>
                </a:solidFill>
                <a:effectLst/>
              </a:rPr>
              <a:t/>
            </a:r>
            <a:br>
              <a:rPr lang="hi-IN" sz="2400" b="0" dirty="0">
                <a:solidFill>
                  <a:srgbClr val="C00000"/>
                </a:solidFill>
                <a:effectLst/>
              </a:rPr>
            </a:br>
            <a:r>
              <a:rPr lang="hi-IN" sz="2400" b="0" dirty="0">
                <a:solidFill>
                  <a:srgbClr val="C00000"/>
                </a:solidFill>
                <a:effectLst/>
              </a:rPr>
              <a:t>      अत्र  'वाक्' - इति देहरादून - स्थितायां पत्रिकायां  माननीयस्य उपराष्ट्रपतेः अभिभाषणस्य केचन अंशाः, केषाञ्चन पुरस्कृतानां विदुषाम् चाभिधानोल्लेखाश्च सन्ति (सम्पादकः - </a:t>
            </a:r>
            <a:r>
              <a:rPr lang="hi-IN" sz="2400" b="0" dirty="0" smtClean="0">
                <a:solidFill>
                  <a:srgbClr val="C00000"/>
                </a:solidFill>
                <a:effectLst/>
              </a:rPr>
              <a:t>श्रीबुद्धदेवशर्मा</a:t>
            </a:r>
            <a:r>
              <a:rPr lang="hi-IN" sz="2400" b="0" dirty="0">
                <a:solidFill>
                  <a:srgbClr val="C00000"/>
                </a:solidFill>
                <a:effectLst/>
              </a:rPr>
              <a:t>) </a:t>
            </a:r>
            <a:r>
              <a:rPr lang="hi-IN" sz="2400" b="0" dirty="0">
                <a:effectLst/>
              </a:rPr>
              <a:t/>
            </a:r>
            <a:br>
              <a:rPr lang="hi-IN" sz="2400" b="0" dirty="0">
                <a:effectLst/>
              </a:rPr>
            </a:br>
            <a:endParaRPr lang="en-US" sz="2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52588"/>
            <a:ext cx="4953000"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74022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hi-IN" b="0" dirty="0" smtClean="0">
                <a:solidFill>
                  <a:srgbClr val="C00000"/>
                </a:solidFill>
                <a:effectLst/>
              </a:rPr>
              <a:t>'अमरावती</a:t>
            </a:r>
            <a:r>
              <a:rPr lang="hi-IN" b="0" dirty="0">
                <a:solidFill>
                  <a:srgbClr val="C00000"/>
                </a:solidFill>
                <a:effectLst/>
              </a:rPr>
              <a:t>' के दैनिक 'प्रतिदिन' में 11-मार्च को प्रकाशित </a:t>
            </a:r>
            <a:r>
              <a:rPr lang="sa-IN" b="0" dirty="0" smtClean="0">
                <a:solidFill>
                  <a:srgbClr val="C00000"/>
                </a:solidFill>
                <a:effectLst/>
              </a:rPr>
              <a:t>|</a:t>
            </a:r>
            <a:endParaRPr lang="en-US" dirty="0">
              <a:solidFill>
                <a:srgbClr val="C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62113"/>
            <a:ext cx="3276600" cy="420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69923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56388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85696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1"/>
            <a:ext cx="5333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30816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hi-IN" sz="3200" b="0" dirty="0" smtClean="0">
                <a:solidFill>
                  <a:srgbClr val="C00000"/>
                </a:solidFill>
              </a:rPr>
              <a:t>E-portal “Samprati Vaartaah” </a:t>
            </a:r>
            <a:r>
              <a:rPr lang="sa-IN" sz="3200" b="0" dirty="0" smtClean="0">
                <a:solidFill>
                  <a:srgbClr val="C00000"/>
                </a:solidFill>
              </a:rPr>
              <a:t>इत्यत्र १०-एप्रिल’२०१९-दिने प्रकाशितं वृत्तम् ...  </a:t>
            </a:r>
            <a:endParaRPr lang="en-US" sz="3200" b="0" dirty="0">
              <a:solidFill>
                <a:srgbClr val="C0000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371600"/>
            <a:ext cx="53339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48246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90600"/>
            <a:ext cx="7162800" cy="4343400"/>
          </a:xfrm>
        </p:spPr>
        <p:txBody>
          <a:bodyPr>
            <a:normAutofit lnSpcReduction="10000"/>
          </a:bodyPr>
          <a:lstStyle/>
          <a:p>
            <a:pPr marL="109728" indent="0">
              <a:buNone/>
            </a:pPr>
            <a:endParaRPr lang="sa-IN" sz="5400" dirty="0" smtClean="0">
              <a:solidFill>
                <a:srgbClr val="FF0000"/>
              </a:solidFill>
            </a:endParaRPr>
          </a:p>
          <a:p>
            <a:r>
              <a:rPr lang="sa-IN" sz="5400" dirty="0" smtClean="0">
                <a:solidFill>
                  <a:srgbClr val="FF0000"/>
                </a:solidFill>
              </a:rPr>
              <a:t> धन्यवादाः !</a:t>
            </a:r>
            <a:endParaRPr lang="hi-IN" sz="5400" dirty="0" smtClean="0">
              <a:solidFill>
                <a:srgbClr val="FF0000"/>
              </a:solidFill>
            </a:endParaRPr>
          </a:p>
          <a:p>
            <a:endParaRPr lang="hi-IN" sz="5400" dirty="0">
              <a:solidFill>
                <a:srgbClr val="FF0000"/>
              </a:solidFill>
            </a:endParaRPr>
          </a:p>
          <a:p>
            <a:pPr marL="109728" indent="0">
              <a:buNone/>
            </a:pPr>
            <a:r>
              <a:rPr lang="hi-IN" sz="5400" dirty="0">
                <a:solidFill>
                  <a:srgbClr val="FF0000"/>
                </a:solidFill>
              </a:rPr>
              <a:t>        </a:t>
            </a:r>
            <a:endParaRPr lang="hi-IN" sz="5400" dirty="0" smtClean="0">
              <a:solidFill>
                <a:srgbClr val="FF0000"/>
              </a:solidFill>
            </a:endParaRPr>
          </a:p>
          <a:p>
            <a:r>
              <a:rPr lang="hi-IN" sz="5400" dirty="0" smtClean="0">
                <a:solidFill>
                  <a:srgbClr val="FF0000"/>
                </a:solidFill>
              </a:rPr>
              <a:t>         नमस्कारः !! </a:t>
            </a:r>
            <a:endParaRPr lang="hi-IN" sz="5400" dirty="0">
              <a:solidFill>
                <a:srgbClr val="FF0000"/>
              </a:solidFill>
            </a:endParaRPr>
          </a:p>
          <a:p>
            <a:pPr marL="109728" indent="0">
              <a:buNone/>
            </a:pPr>
            <a:endParaRPr lang="en-US" sz="5400" dirty="0">
              <a:solidFill>
                <a:srgbClr val="FF0000"/>
              </a:solidFill>
            </a:endParaRPr>
          </a:p>
        </p:txBody>
      </p:sp>
    </p:spTree>
    <p:extLst>
      <p:ext uri="{BB962C8B-B14F-4D97-AF65-F5344CB8AC3E}">
        <p14:creationId xmlns:p14="http://schemas.microsoft.com/office/powerpoint/2010/main" val="2932776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971600" y="548680"/>
            <a:ext cx="7200800" cy="5544616"/>
          </a:xfrm>
          <a:prstGeom prst="rect">
            <a:avLst/>
          </a:prstGeom>
          <a:noFill/>
          <a:ln w="9525">
            <a:noFill/>
            <a:miter lim="800000"/>
            <a:headEnd/>
            <a:tailEnd/>
          </a:ln>
        </p:spPr>
      </p:pic>
    </p:spTree>
    <p:extLst>
      <p:ext uri="{BB962C8B-B14F-4D97-AF65-F5344CB8AC3E}">
        <p14:creationId xmlns:p14="http://schemas.microsoft.com/office/powerpoint/2010/main" val="246625320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5181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368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46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345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5257800"/>
          </a:xfrm>
        </p:spPr>
        <p:txBody>
          <a:bodyPr>
            <a:noAutofit/>
          </a:bodyPr>
          <a:lstStyle/>
          <a:p>
            <a:pPr lvl="0">
              <a:buClr>
                <a:srgbClr val="2DA2BF"/>
              </a:buClr>
            </a:pPr>
            <a:r>
              <a:rPr lang="en-US" sz="4400" dirty="0">
                <a:solidFill>
                  <a:srgbClr val="FF0000"/>
                </a:solidFill>
              </a:rPr>
              <a:t>“A Contemporary </a:t>
            </a:r>
            <a:endParaRPr lang="sa-IN" sz="4400" dirty="0" smtClean="0">
              <a:solidFill>
                <a:srgbClr val="FF0000"/>
              </a:solidFill>
            </a:endParaRPr>
          </a:p>
          <a:p>
            <a:pPr marL="109728" lvl="0" indent="0">
              <a:buClr>
                <a:srgbClr val="2DA2BF"/>
              </a:buClr>
              <a:buNone/>
            </a:pPr>
            <a:r>
              <a:rPr lang="en-US" sz="4400" dirty="0" smtClean="0">
                <a:solidFill>
                  <a:srgbClr val="FF0000"/>
                </a:solidFill>
              </a:rPr>
              <a:t>Relevance </a:t>
            </a:r>
            <a:r>
              <a:rPr lang="en-US" sz="4400" dirty="0">
                <a:solidFill>
                  <a:srgbClr val="FF0000"/>
                </a:solidFill>
              </a:rPr>
              <a:t>of Sanskrit Media </a:t>
            </a:r>
            <a:endParaRPr lang="sa-IN" sz="4400" dirty="0" smtClean="0">
              <a:solidFill>
                <a:srgbClr val="FF0000"/>
              </a:solidFill>
            </a:endParaRPr>
          </a:p>
          <a:p>
            <a:pPr marL="109728" lvl="0" indent="0">
              <a:buClr>
                <a:srgbClr val="2DA2BF"/>
              </a:buClr>
              <a:buNone/>
            </a:pPr>
            <a:r>
              <a:rPr lang="en-US" sz="4400" dirty="0" smtClean="0">
                <a:solidFill>
                  <a:srgbClr val="FF0000"/>
                </a:solidFill>
              </a:rPr>
              <a:t>and its </a:t>
            </a:r>
            <a:r>
              <a:rPr lang="en-US" sz="4400" dirty="0">
                <a:solidFill>
                  <a:srgbClr val="FF0000"/>
                </a:solidFill>
              </a:rPr>
              <a:t>Communication”</a:t>
            </a:r>
          </a:p>
          <a:p>
            <a:pPr>
              <a:buClr>
                <a:srgbClr val="2DA2BF"/>
              </a:buClr>
            </a:pPr>
            <a:endParaRPr lang="sa-IN" sz="4400" dirty="0" smtClean="0">
              <a:solidFill>
                <a:srgbClr val="FF0000"/>
              </a:solidFill>
            </a:endParaRPr>
          </a:p>
          <a:p>
            <a:pPr>
              <a:buClr>
                <a:srgbClr val="2DA2BF"/>
              </a:buClr>
            </a:pPr>
            <a:r>
              <a:rPr lang="sa-IN" sz="4400" dirty="0" smtClean="0">
                <a:solidFill>
                  <a:srgbClr val="7030A0"/>
                </a:solidFill>
              </a:rPr>
              <a:t>संस्कृतस्य सञ्चारमाध्यमानां </a:t>
            </a:r>
          </a:p>
          <a:p>
            <a:pPr marL="109728" indent="0">
              <a:buClr>
                <a:srgbClr val="2DA2BF"/>
              </a:buClr>
              <a:buNone/>
            </a:pPr>
            <a:r>
              <a:rPr lang="sa-IN" sz="4400" dirty="0" smtClean="0">
                <a:solidFill>
                  <a:srgbClr val="7030A0"/>
                </a:solidFill>
              </a:rPr>
              <a:t>समकालीना प्रासङ्गिकता, सम्वाद- </a:t>
            </a:r>
          </a:p>
          <a:p>
            <a:pPr marL="109728" indent="0">
              <a:buClr>
                <a:srgbClr val="2DA2BF"/>
              </a:buClr>
              <a:buNone/>
            </a:pPr>
            <a:r>
              <a:rPr lang="sa-IN" sz="4400" dirty="0" smtClean="0">
                <a:solidFill>
                  <a:srgbClr val="7030A0"/>
                </a:solidFill>
              </a:rPr>
              <a:t>शैली च    </a:t>
            </a:r>
            <a:r>
              <a:rPr lang="en-US" sz="4400" dirty="0">
                <a:solidFill>
                  <a:srgbClr val="FF0000"/>
                </a:solidFill>
              </a:rPr>
              <a:t/>
            </a:r>
            <a:br>
              <a:rPr lang="en-US" sz="4400" dirty="0">
                <a:solidFill>
                  <a:srgbClr val="FF0000"/>
                </a:solidFill>
              </a:rPr>
            </a:br>
            <a:endParaRPr lang="en-US" sz="4400" dirty="0">
              <a:solidFill>
                <a:srgbClr val="FF0000"/>
              </a:solidFill>
            </a:endParaRPr>
          </a:p>
        </p:txBody>
      </p:sp>
    </p:spTree>
    <p:extLst>
      <p:ext uri="{BB962C8B-B14F-4D97-AF65-F5344CB8AC3E}">
        <p14:creationId xmlns:p14="http://schemas.microsoft.com/office/powerpoint/2010/main" val="1364858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799"/>
            <a:ext cx="8001000"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625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772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0235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924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248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8001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256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8001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177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305800" cy="5791200"/>
          </a:xfrm>
        </p:spPr>
        <p:txBody>
          <a:bodyPr>
            <a:noAutofit/>
          </a:bodyPr>
          <a:lstStyle/>
          <a:p>
            <a:r>
              <a:rPr lang="hi-IN" sz="4400" dirty="0" smtClean="0"/>
              <a:t>१ </a:t>
            </a:r>
            <a:r>
              <a:rPr lang="hi-IN" sz="4400" dirty="0"/>
              <a:t>जून, १८६६ ई. को काशी-स्थित  </a:t>
            </a:r>
            <a:endParaRPr lang="sa-IN" sz="4400" dirty="0" smtClean="0"/>
          </a:p>
          <a:p>
            <a:pPr marL="109728" indent="0">
              <a:buNone/>
            </a:pPr>
            <a:r>
              <a:rPr lang="hi-IN" sz="4400" dirty="0" smtClean="0"/>
              <a:t>गवर्नमेण्ट </a:t>
            </a:r>
            <a:r>
              <a:rPr lang="hi-IN" sz="4400" dirty="0"/>
              <a:t>संस्कृत कॉलेज ने</a:t>
            </a:r>
            <a:r>
              <a:rPr lang="hi-IN" sz="4400" dirty="0">
                <a:solidFill>
                  <a:srgbClr val="FF0000"/>
                </a:solidFill>
              </a:rPr>
              <a:t> </a:t>
            </a:r>
            <a:endParaRPr lang="sa-IN" sz="4400" dirty="0" smtClean="0">
              <a:solidFill>
                <a:srgbClr val="FF0000"/>
              </a:solidFill>
            </a:endParaRPr>
          </a:p>
          <a:p>
            <a:pPr marL="109728" indent="0">
              <a:buNone/>
            </a:pPr>
            <a:r>
              <a:rPr lang="hi-IN" sz="4400" dirty="0" smtClean="0">
                <a:solidFill>
                  <a:srgbClr val="FF0000"/>
                </a:solidFill>
              </a:rPr>
              <a:t>“</a:t>
            </a:r>
            <a:r>
              <a:rPr lang="hi-IN" sz="4400" dirty="0">
                <a:solidFill>
                  <a:srgbClr val="FF0000"/>
                </a:solidFill>
              </a:rPr>
              <a:t>काशी-विद्यासुधा-निधिः”</a:t>
            </a:r>
            <a:r>
              <a:rPr lang="hi-IN" sz="4400" dirty="0"/>
              <a:t> अथवा </a:t>
            </a:r>
            <a:endParaRPr lang="sa-IN" sz="4400" dirty="0" smtClean="0"/>
          </a:p>
          <a:p>
            <a:pPr marL="109728" indent="0">
              <a:buNone/>
            </a:pPr>
            <a:r>
              <a:rPr lang="hi-IN" sz="4400" dirty="0" smtClean="0">
                <a:solidFill>
                  <a:srgbClr val="FF0000"/>
                </a:solidFill>
              </a:rPr>
              <a:t>“</a:t>
            </a:r>
            <a:r>
              <a:rPr lang="hi-IN" sz="4400" dirty="0">
                <a:solidFill>
                  <a:srgbClr val="FF0000"/>
                </a:solidFill>
              </a:rPr>
              <a:t>पण्डित” </a:t>
            </a:r>
            <a:r>
              <a:rPr lang="hi-IN" sz="4400" dirty="0"/>
              <a:t>नामक मासिक-पत्र का </a:t>
            </a:r>
            <a:endParaRPr lang="sa-IN" sz="4400" dirty="0" smtClean="0"/>
          </a:p>
          <a:p>
            <a:pPr marL="109728" indent="0">
              <a:buNone/>
            </a:pPr>
            <a:r>
              <a:rPr lang="hi-IN" sz="4400" dirty="0" smtClean="0"/>
              <a:t>प्रकाशन किया| </a:t>
            </a:r>
            <a:endParaRPr lang="en-US" sz="4400" dirty="0" smtClean="0"/>
          </a:p>
          <a:p>
            <a:r>
              <a:rPr lang="hi-IN" sz="4400" dirty="0" smtClean="0"/>
              <a:t>काशी </a:t>
            </a:r>
            <a:r>
              <a:rPr lang="hi-IN" sz="4400" dirty="0"/>
              <a:t>से ही </a:t>
            </a:r>
            <a:r>
              <a:rPr lang="hi-IN" sz="4400" dirty="0" smtClean="0"/>
              <a:t>१</a:t>
            </a:r>
            <a:r>
              <a:rPr lang="sa-IN" sz="4400" dirty="0" smtClean="0"/>
              <a:t>८</a:t>
            </a:r>
            <a:r>
              <a:rPr lang="hi-IN" sz="4400" dirty="0" smtClean="0"/>
              <a:t>६७ ई.में</a:t>
            </a:r>
            <a:r>
              <a:rPr lang="sa-IN" sz="4400" dirty="0" smtClean="0"/>
              <a:t> </a:t>
            </a:r>
          </a:p>
          <a:p>
            <a:pPr marL="109728" indent="0">
              <a:buNone/>
            </a:pPr>
            <a:r>
              <a:rPr lang="hi-IN" sz="4400" dirty="0" smtClean="0">
                <a:solidFill>
                  <a:srgbClr val="FF0000"/>
                </a:solidFill>
              </a:rPr>
              <a:t>“क्रमनन्दिनी” </a:t>
            </a:r>
            <a:r>
              <a:rPr lang="hi-IN" sz="4400" dirty="0" smtClean="0"/>
              <a:t>का प्रकाशन आरम्भ</a:t>
            </a:r>
            <a:r>
              <a:rPr lang="sa-IN" sz="4400" dirty="0" smtClean="0"/>
              <a:t> </a:t>
            </a:r>
            <a:r>
              <a:rPr lang="hi-IN" sz="4400" dirty="0" smtClean="0"/>
              <a:t>हुआ</a:t>
            </a:r>
            <a:r>
              <a:rPr lang="sa-IN" sz="4400" dirty="0" smtClean="0"/>
              <a:t> </a:t>
            </a:r>
            <a:r>
              <a:rPr lang="hi-IN" sz="4400" dirty="0" smtClean="0"/>
              <a:t>| </a:t>
            </a:r>
            <a:endParaRPr lang="en-US" sz="4400" dirty="0" smtClean="0"/>
          </a:p>
          <a:p>
            <a:endParaRPr lang="en-US" sz="4400" dirty="0" smtClean="0"/>
          </a:p>
        </p:txBody>
      </p:sp>
    </p:spTree>
    <p:extLst>
      <p:ext uri="{BB962C8B-B14F-4D97-AF65-F5344CB8AC3E}">
        <p14:creationId xmlns:p14="http://schemas.microsoft.com/office/powerpoint/2010/main" val="2204041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
            <a:ext cx="8534400" cy="5714999"/>
          </a:xfrm>
        </p:spPr>
        <p:txBody>
          <a:bodyPr>
            <a:noAutofit/>
          </a:bodyPr>
          <a:lstStyle/>
          <a:p>
            <a:pPr lvl="0">
              <a:buClr>
                <a:srgbClr val="2DA2BF"/>
              </a:buClr>
            </a:pPr>
            <a:r>
              <a:rPr lang="hi-IN" sz="4400" dirty="0">
                <a:solidFill>
                  <a:prstClr val="black"/>
                </a:solidFill>
              </a:rPr>
              <a:t>विशुद्ध संस्कृत की ये </a:t>
            </a:r>
            <a:r>
              <a:rPr lang="hi-IN" sz="4400" dirty="0" smtClean="0">
                <a:solidFill>
                  <a:prstClr val="black"/>
                </a:solidFill>
              </a:rPr>
              <a:t>दोनों</a:t>
            </a:r>
            <a:r>
              <a:rPr lang="sa-IN" sz="4400" dirty="0" smtClean="0">
                <a:solidFill>
                  <a:prstClr val="black"/>
                </a:solidFill>
              </a:rPr>
              <a:t> </a:t>
            </a:r>
            <a:r>
              <a:rPr lang="hi-IN" sz="4400" dirty="0" smtClean="0">
                <a:solidFill>
                  <a:prstClr val="black"/>
                </a:solidFill>
              </a:rPr>
              <a:t>पत्रिकाएँ </a:t>
            </a:r>
            <a:endParaRPr lang="sa-IN" sz="4400" dirty="0" smtClean="0">
              <a:solidFill>
                <a:prstClr val="black"/>
              </a:solidFill>
            </a:endParaRPr>
          </a:p>
          <a:p>
            <a:pPr marL="109728" lvl="0" indent="0">
              <a:buClr>
                <a:srgbClr val="2DA2BF"/>
              </a:buClr>
              <a:buNone/>
            </a:pPr>
            <a:r>
              <a:rPr lang="hi-IN" sz="4400" dirty="0" smtClean="0">
                <a:solidFill>
                  <a:prstClr val="black"/>
                </a:solidFill>
              </a:rPr>
              <a:t>प्राचीन </a:t>
            </a:r>
            <a:r>
              <a:rPr lang="hi-IN" sz="4400" dirty="0">
                <a:solidFill>
                  <a:prstClr val="black"/>
                </a:solidFill>
              </a:rPr>
              <a:t>संस्कृत ग्रन्थों का </a:t>
            </a:r>
            <a:r>
              <a:rPr lang="hi-IN" sz="4400" dirty="0" smtClean="0">
                <a:solidFill>
                  <a:prstClr val="black"/>
                </a:solidFill>
              </a:rPr>
              <a:t>प्रकाशन</a:t>
            </a:r>
            <a:r>
              <a:rPr lang="sa-IN" sz="4400" dirty="0" smtClean="0">
                <a:solidFill>
                  <a:prstClr val="black"/>
                </a:solidFill>
              </a:rPr>
              <a:t> </a:t>
            </a:r>
          </a:p>
          <a:p>
            <a:pPr marL="109728" lvl="0" indent="0">
              <a:buClr>
                <a:srgbClr val="2DA2BF"/>
              </a:buClr>
              <a:buNone/>
            </a:pPr>
            <a:r>
              <a:rPr lang="hi-IN" sz="4400" dirty="0" smtClean="0">
                <a:solidFill>
                  <a:prstClr val="black"/>
                </a:solidFill>
              </a:rPr>
              <a:t>करती थीं </a:t>
            </a:r>
            <a:r>
              <a:rPr lang="hi-IN" sz="4400" dirty="0">
                <a:solidFill>
                  <a:prstClr val="black"/>
                </a:solidFill>
              </a:rPr>
              <a:t>| </a:t>
            </a:r>
            <a:endParaRPr lang="en-US" sz="4400" dirty="0">
              <a:solidFill>
                <a:prstClr val="black"/>
              </a:solidFill>
            </a:endParaRPr>
          </a:p>
          <a:p>
            <a:pPr lvl="0">
              <a:buClr>
                <a:srgbClr val="2DA2BF"/>
              </a:buClr>
            </a:pPr>
            <a:endParaRPr lang="en-US" sz="4400" dirty="0">
              <a:solidFill>
                <a:prstClr val="black"/>
              </a:solidFill>
            </a:endParaRPr>
          </a:p>
          <a:p>
            <a:pPr lvl="0">
              <a:buClr>
                <a:srgbClr val="2DA2BF"/>
              </a:buClr>
            </a:pPr>
            <a:r>
              <a:rPr lang="hi-IN" sz="4400" dirty="0">
                <a:solidFill>
                  <a:prstClr val="black"/>
                </a:solidFill>
              </a:rPr>
              <a:t>इनमें विशुद्ध समाचार-पत्रों के </a:t>
            </a:r>
            <a:endParaRPr lang="sa-IN" sz="4400" dirty="0" smtClean="0">
              <a:solidFill>
                <a:prstClr val="black"/>
              </a:solidFill>
            </a:endParaRPr>
          </a:p>
          <a:p>
            <a:pPr marL="109728" lvl="0" indent="0">
              <a:buClr>
                <a:srgbClr val="2DA2BF"/>
              </a:buClr>
              <a:buNone/>
            </a:pPr>
            <a:r>
              <a:rPr lang="hi-IN" sz="4400" dirty="0" smtClean="0">
                <a:solidFill>
                  <a:prstClr val="black"/>
                </a:solidFill>
              </a:rPr>
              <a:t>लक्षण नहीं</a:t>
            </a:r>
            <a:r>
              <a:rPr lang="sa-IN" sz="4400" dirty="0" smtClean="0">
                <a:solidFill>
                  <a:prstClr val="black"/>
                </a:solidFill>
              </a:rPr>
              <a:t> </a:t>
            </a:r>
            <a:r>
              <a:rPr lang="hi-IN" sz="4400" dirty="0" smtClean="0">
                <a:solidFill>
                  <a:prstClr val="black"/>
                </a:solidFill>
              </a:rPr>
              <a:t>थे </a:t>
            </a:r>
            <a:r>
              <a:rPr lang="hi-IN" sz="4400" dirty="0">
                <a:solidFill>
                  <a:prstClr val="black"/>
                </a:solidFill>
              </a:rPr>
              <a:t>| </a:t>
            </a:r>
            <a:endParaRPr lang="sa-IN" sz="4400" dirty="0" smtClean="0">
              <a:solidFill>
                <a:prstClr val="black"/>
              </a:solidFill>
            </a:endParaRPr>
          </a:p>
          <a:p>
            <a:pPr marL="109728" indent="0">
              <a:buNone/>
            </a:pPr>
            <a:endParaRPr lang="sa-IN" sz="4400" dirty="0"/>
          </a:p>
          <a:p>
            <a:r>
              <a:rPr lang="hi-IN" sz="4400" dirty="0" smtClean="0"/>
              <a:t>एप्रिल</a:t>
            </a:r>
            <a:r>
              <a:rPr lang="hi-IN" sz="4400" dirty="0"/>
              <a:t>, १८७२ ई. में लाहौर </a:t>
            </a:r>
            <a:r>
              <a:rPr lang="hi-IN" sz="4400" dirty="0" smtClean="0"/>
              <a:t>से</a:t>
            </a:r>
            <a:endParaRPr lang="en-US" sz="4400" dirty="0"/>
          </a:p>
        </p:txBody>
      </p:sp>
    </p:spTree>
    <p:extLst>
      <p:ext uri="{BB962C8B-B14F-4D97-AF65-F5344CB8AC3E}">
        <p14:creationId xmlns:p14="http://schemas.microsoft.com/office/powerpoint/2010/main" val="3531985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762001"/>
            <a:ext cx="8153400" cy="5029200"/>
          </a:xfrm>
        </p:spPr>
        <p:txBody>
          <a:bodyPr>
            <a:noAutofit/>
          </a:bodyPr>
          <a:lstStyle/>
          <a:p>
            <a:pPr lvl="0">
              <a:buClr>
                <a:srgbClr val="2DA2BF"/>
              </a:buClr>
            </a:pPr>
            <a:r>
              <a:rPr lang="hi-IN" sz="4400" dirty="0">
                <a:solidFill>
                  <a:srgbClr val="FF0000"/>
                </a:solidFill>
              </a:rPr>
              <a:t>“विद्योदयः”</a:t>
            </a:r>
            <a:r>
              <a:rPr lang="hi-IN" sz="4400" dirty="0">
                <a:solidFill>
                  <a:prstClr val="black"/>
                </a:solidFill>
              </a:rPr>
              <a:t> नए साज-सज्जा के </a:t>
            </a:r>
            <a:endParaRPr lang="sa-IN" sz="4400" dirty="0" smtClean="0">
              <a:solidFill>
                <a:prstClr val="black"/>
              </a:solidFill>
            </a:endParaRPr>
          </a:p>
          <a:p>
            <a:pPr marL="109728" lvl="0" indent="0">
              <a:buClr>
                <a:srgbClr val="2DA2BF"/>
              </a:buClr>
              <a:buNone/>
            </a:pPr>
            <a:r>
              <a:rPr lang="hi-IN" sz="4400" dirty="0" smtClean="0">
                <a:solidFill>
                  <a:prstClr val="black"/>
                </a:solidFill>
              </a:rPr>
              <a:t>साथ</a:t>
            </a:r>
            <a:r>
              <a:rPr lang="sa-IN" sz="4400" dirty="0" smtClean="0">
                <a:solidFill>
                  <a:prstClr val="black"/>
                </a:solidFill>
              </a:rPr>
              <a:t> </a:t>
            </a:r>
            <a:r>
              <a:rPr lang="hi-IN" sz="4400" dirty="0" smtClean="0">
                <a:solidFill>
                  <a:prstClr val="black"/>
                </a:solidFill>
              </a:rPr>
              <a:t>शुद्ध</a:t>
            </a:r>
            <a:r>
              <a:rPr lang="sa-IN" sz="4400" dirty="0" smtClean="0">
                <a:solidFill>
                  <a:prstClr val="black"/>
                </a:solidFill>
              </a:rPr>
              <a:t> </a:t>
            </a:r>
            <a:r>
              <a:rPr lang="hi-IN" sz="4400" dirty="0" smtClean="0">
                <a:solidFill>
                  <a:prstClr val="black"/>
                </a:solidFill>
              </a:rPr>
              <a:t>समाचार-पत्र </a:t>
            </a:r>
            <a:r>
              <a:rPr lang="hi-IN" sz="4400" dirty="0">
                <a:solidFill>
                  <a:prstClr val="black"/>
                </a:solidFill>
              </a:rPr>
              <a:t>के रूप में </a:t>
            </a:r>
            <a:endParaRPr lang="sa-IN" sz="4400" dirty="0" smtClean="0">
              <a:solidFill>
                <a:prstClr val="black"/>
              </a:solidFill>
            </a:endParaRPr>
          </a:p>
          <a:p>
            <a:pPr marL="109728" lvl="0" indent="0">
              <a:buClr>
                <a:srgbClr val="2DA2BF"/>
              </a:buClr>
              <a:buNone/>
            </a:pPr>
            <a:r>
              <a:rPr lang="hi-IN" sz="4400" dirty="0" smtClean="0">
                <a:solidFill>
                  <a:prstClr val="black"/>
                </a:solidFill>
              </a:rPr>
              <a:t>अवतरित </a:t>
            </a:r>
            <a:r>
              <a:rPr lang="hi-IN" sz="4400" dirty="0">
                <a:solidFill>
                  <a:prstClr val="black"/>
                </a:solidFill>
              </a:rPr>
              <a:t>हुआ | </a:t>
            </a:r>
            <a:endParaRPr lang="sa-IN" sz="4400" dirty="0" smtClean="0">
              <a:solidFill>
                <a:prstClr val="black"/>
              </a:solidFill>
            </a:endParaRPr>
          </a:p>
          <a:p>
            <a:pPr marL="109728" lvl="0" indent="0">
              <a:buClr>
                <a:srgbClr val="2DA2BF"/>
              </a:buClr>
              <a:buNone/>
            </a:pPr>
            <a:endParaRPr lang="sa-IN" sz="4400" dirty="0">
              <a:solidFill>
                <a:prstClr val="black"/>
              </a:solidFill>
            </a:endParaRPr>
          </a:p>
          <a:p>
            <a:r>
              <a:rPr lang="hi-IN" sz="4400" dirty="0"/>
              <a:t>हृषीकेश भट्टाचार्य के सम्पादकत्व </a:t>
            </a:r>
            <a:endParaRPr lang="sa-IN" sz="4400" dirty="0"/>
          </a:p>
          <a:p>
            <a:pPr marL="109728" indent="0">
              <a:buNone/>
            </a:pPr>
            <a:r>
              <a:rPr lang="hi-IN" sz="4400" dirty="0" smtClean="0"/>
              <a:t>में </a:t>
            </a:r>
            <a:r>
              <a:rPr lang="hi-IN" sz="4400" dirty="0"/>
              <a:t>इस पत्रिका ने </a:t>
            </a:r>
            <a:r>
              <a:rPr lang="hi-IN" sz="4400" dirty="0" smtClean="0">
                <a:solidFill>
                  <a:srgbClr val="FF0000"/>
                </a:solidFill>
              </a:rPr>
              <a:t>संस्कृतपत्रकारिता</a:t>
            </a:r>
            <a:r>
              <a:rPr lang="hi-IN" sz="4400" dirty="0" smtClean="0"/>
              <a:t> को </a:t>
            </a:r>
            <a:r>
              <a:rPr lang="hi-IN" sz="4400" dirty="0"/>
              <a:t>अपूर्व सम्बल प्रदान किया |</a:t>
            </a:r>
            <a:endParaRPr lang="en-US" sz="4400" dirty="0"/>
          </a:p>
          <a:p>
            <a:pPr marL="109728" lvl="0" indent="0">
              <a:buClr>
                <a:srgbClr val="2DA2BF"/>
              </a:buClr>
              <a:buNone/>
            </a:pPr>
            <a:r>
              <a:rPr lang="sa-IN" sz="4400" dirty="0" smtClean="0">
                <a:solidFill>
                  <a:prstClr val="black"/>
                </a:solidFill>
              </a:rPr>
              <a:t> </a:t>
            </a:r>
            <a:r>
              <a:rPr lang="hi-IN" sz="4400" dirty="0" smtClean="0">
                <a:solidFill>
                  <a:prstClr val="black"/>
                </a:solidFill>
              </a:rPr>
              <a:t>             </a:t>
            </a:r>
            <a:endParaRPr lang="hi-IN" sz="4400" dirty="0">
              <a:solidFill>
                <a:prstClr val="black"/>
              </a:solidFill>
            </a:endParaRPr>
          </a:p>
          <a:p>
            <a:pPr lvl="0">
              <a:buClr>
                <a:srgbClr val="2DA2BF"/>
              </a:buClr>
            </a:pPr>
            <a:endParaRPr lang="hi-IN" sz="4400" dirty="0">
              <a:solidFill>
                <a:prstClr val="black"/>
              </a:solidFill>
            </a:endParaRPr>
          </a:p>
          <a:p>
            <a:pPr lvl="0">
              <a:buClr>
                <a:srgbClr val="2DA2BF"/>
              </a:buClr>
            </a:pPr>
            <a:endParaRPr lang="en-US" sz="4400" dirty="0">
              <a:solidFill>
                <a:prstClr val="black"/>
              </a:solidFill>
            </a:endParaRPr>
          </a:p>
          <a:p>
            <a:endParaRPr lang="en-US" sz="4400" dirty="0"/>
          </a:p>
        </p:txBody>
      </p:sp>
    </p:spTree>
    <p:extLst>
      <p:ext uri="{BB962C8B-B14F-4D97-AF65-F5344CB8AC3E}">
        <p14:creationId xmlns:p14="http://schemas.microsoft.com/office/powerpoint/2010/main" val="3406862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8200"/>
            <a:ext cx="7772400" cy="4953000"/>
          </a:xfrm>
        </p:spPr>
        <p:txBody>
          <a:bodyPr>
            <a:noAutofit/>
          </a:bodyPr>
          <a:lstStyle/>
          <a:p>
            <a:r>
              <a:rPr lang="hi-IN" sz="4400" dirty="0" smtClean="0">
                <a:solidFill>
                  <a:srgbClr val="FF0000"/>
                </a:solidFill>
              </a:rPr>
              <a:t>“</a:t>
            </a:r>
            <a:r>
              <a:rPr lang="hi-IN" sz="4400" dirty="0">
                <a:solidFill>
                  <a:srgbClr val="FF0000"/>
                </a:solidFill>
              </a:rPr>
              <a:t>विद्योदयः” </a:t>
            </a:r>
            <a:r>
              <a:rPr lang="hi-IN" sz="4400" dirty="0"/>
              <a:t>से प्रेरणा पाकर </a:t>
            </a:r>
            <a:endParaRPr lang="sa-IN" sz="4400" dirty="0" smtClean="0"/>
          </a:p>
          <a:p>
            <a:pPr marL="109728" indent="0">
              <a:buNone/>
            </a:pPr>
            <a:r>
              <a:rPr lang="hi-IN" sz="4400" dirty="0" smtClean="0"/>
              <a:t>संस्कृत </a:t>
            </a:r>
            <a:r>
              <a:rPr lang="hi-IN" sz="4400" dirty="0"/>
              <a:t>में अनेक नयी </a:t>
            </a:r>
            <a:r>
              <a:rPr lang="hi-IN" sz="4400" dirty="0" smtClean="0"/>
              <a:t>पत्र-</a:t>
            </a:r>
            <a:endParaRPr lang="sa-IN" sz="4400" dirty="0" smtClean="0"/>
          </a:p>
          <a:p>
            <a:pPr marL="109728" indent="0">
              <a:buNone/>
            </a:pPr>
            <a:r>
              <a:rPr lang="hi-IN" sz="4400" dirty="0" smtClean="0"/>
              <a:t>पत्रिकाएँ प्रकाशित </a:t>
            </a:r>
            <a:r>
              <a:rPr lang="hi-IN" sz="4400" dirty="0"/>
              <a:t>होने लगीं </a:t>
            </a:r>
            <a:r>
              <a:rPr lang="hi-IN" sz="4400" dirty="0" smtClean="0"/>
              <a:t>|</a:t>
            </a:r>
            <a:endParaRPr lang="en-US" sz="4400" dirty="0" smtClean="0"/>
          </a:p>
          <a:p>
            <a:endParaRPr lang="sa-IN" sz="4400" dirty="0" smtClean="0"/>
          </a:p>
          <a:p>
            <a:r>
              <a:rPr lang="hi-IN" sz="4400" dirty="0" smtClean="0"/>
              <a:t>बिहार </a:t>
            </a:r>
            <a:r>
              <a:rPr lang="hi-IN" sz="4400" dirty="0"/>
              <a:t>का पहला संस्कृत-पत्र </a:t>
            </a:r>
            <a:endParaRPr lang="sa-IN" sz="4400" dirty="0" smtClean="0"/>
          </a:p>
          <a:p>
            <a:pPr marL="109728" indent="0">
              <a:buNone/>
            </a:pPr>
            <a:r>
              <a:rPr lang="hi-IN" sz="4400" dirty="0" smtClean="0"/>
              <a:t>१८७८ ई</a:t>
            </a:r>
            <a:r>
              <a:rPr lang="hi-IN" sz="4400" dirty="0"/>
              <a:t>. में</a:t>
            </a:r>
            <a:r>
              <a:rPr lang="hi-IN" sz="4400" dirty="0">
                <a:solidFill>
                  <a:srgbClr val="FF0000"/>
                </a:solidFill>
              </a:rPr>
              <a:t> “विद्यार्थी”</a:t>
            </a:r>
            <a:r>
              <a:rPr lang="hi-IN" sz="4400" dirty="0"/>
              <a:t> के नाम </a:t>
            </a:r>
            <a:endParaRPr lang="sa-IN" sz="4400" dirty="0" smtClean="0"/>
          </a:p>
          <a:p>
            <a:pPr marL="109728" indent="0">
              <a:buNone/>
            </a:pPr>
            <a:r>
              <a:rPr lang="hi-IN" sz="4400" dirty="0" smtClean="0"/>
              <a:t>से </a:t>
            </a:r>
            <a:r>
              <a:rPr lang="hi-IN" sz="4400" dirty="0"/>
              <a:t>पटना </a:t>
            </a:r>
            <a:r>
              <a:rPr lang="hi-IN" sz="4400" dirty="0" smtClean="0"/>
              <a:t>से </a:t>
            </a:r>
            <a:r>
              <a:rPr lang="hi-IN" sz="4400" dirty="0"/>
              <a:t>निकला | </a:t>
            </a:r>
            <a:endParaRPr lang="en-US" sz="4400" dirty="0" smtClean="0"/>
          </a:p>
          <a:p>
            <a:endParaRPr lang="en-US" sz="4400" dirty="0" smtClean="0"/>
          </a:p>
          <a:p>
            <a:endParaRPr lang="hi-IN" sz="4400" dirty="0"/>
          </a:p>
          <a:p>
            <a:endParaRPr lang="en-US" sz="4400" dirty="0"/>
          </a:p>
        </p:txBody>
      </p:sp>
    </p:spTree>
    <p:extLst>
      <p:ext uri="{BB962C8B-B14F-4D97-AF65-F5344CB8AC3E}">
        <p14:creationId xmlns:p14="http://schemas.microsoft.com/office/powerpoint/2010/main" val="225910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077200" cy="5638800"/>
          </a:xfrm>
        </p:spPr>
        <p:txBody>
          <a:bodyPr>
            <a:noAutofit/>
          </a:bodyPr>
          <a:lstStyle/>
          <a:p>
            <a:r>
              <a:rPr lang="hi-IN" sz="4400" dirty="0" smtClean="0"/>
              <a:t>यह मासिकपत्र </a:t>
            </a:r>
            <a:r>
              <a:rPr lang="hi-IN" sz="4400" dirty="0"/>
              <a:t>१८८० ई. तक </a:t>
            </a:r>
            <a:endParaRPr lang="sa-IN" sz="4400" dirty="0" smtClean="0"/>
          </a:p>
          <a:p>
            <a:pPr marL="109728" indent="0">
              <a:buNone/>
            </a:pPr>
            <a:r>
              <a:rPr lang="hi-IN" sz="4400" dirty="0" smtClean="0"/>
              <a:t>पटना</a:t>
            </a:r>
            <a:r>
              <a:rPr lang="sa-IN" sz="4400" dirty="0" smtClean="0"/>
              <a:t> </a:t>
            </a:r>
            <a:r>
              <a:rPr lang="hi-IN" sz="4400" dirty="0" smtClean="0"/>
              <a:t>से नियमित </a:t>
            </a:r>
            <a:r>
              <a:rPr lang="hi-IN" sz="4400" dirty="0"/>
              <a:t>निकलता रहा </a:t>
            </a:r>
            <a:endParaRPr lang="sa-IN" sz="4400" dirty="0" smtClean="0"/>
          </a:p>
          <a:p>
            <a:pPr marL="109728" indent="0">
              <a:buNone/>
            </a:pPr>
            <a:r>
              <a:rPr lang="hi-IN" sz="4400" dirty="0" smtClean="0"/>
              <a:t>और बाद में </a:t>
            </a:r>
            <a:r>
              <a:rPr lang="hi-IN" sz="4400" dirty="0"/>
              <a:t>उदयपुर चला गया, </a:t>
            </a:r>
            <a:endParaRPr lang="sa-IN" sz="4400" dirty="0" smtClean="0"/>
          </a:p>
          <a:p>
            <a:pPr marL="109728" indent="0">
              <a:buNone/>
            </a:pPr>
            <a:r>
              <a:rPr lang="hi-IN" sz="4400" dirty="0" smtClean="0"/>
              <a:t>जहाँ से</a:t>
            </a:r>
            <a:r>
              <a:rPr lang="sa-IN" sz="4400" dirty="0"/>
              <a:t> </a:t>
            </a:r>
            <a:r>
              <a:rPr lang="hi-IN" sz="4400" dirty="0" smtClean="0"/>
              <a:t>पाक्षिक </a:t>
            </a:r>
            <a:r>
              <a:rPr lang="hi-IN" sz="4400" dirty="0"/>
              <a:t>रूप में प्रकाशित </a:t>
            </a:r>
            <a:endParaRPr lang="sa-IN" sz="4400" dirty="0" smtClean="0"/>
          </a:p>
          <a:p>
            <a:pPr marL="109728" indent="0">
              <a:buNone/>
            </a:pPr>
            <a:r>
              <a:rPr lang="hi-IN" sz="4400" dirty="0" smtClean="0"/>
              <a:t>होने </a:t>
            </a:r>
            <a:r>
              <a:rPr lang="hi-IN" sz="4400" dirty="0"/>
              <a:t>लगा | </a:t>
            </a:r>
            <a:endParaRPr lang="en-US" sz="4400" dirty="0" smtClean="0"/>
          </a:p>
          <a:p>
            <a:r>
              <a:rPr lang="hi-IN" sz="4400" dirty="0" smtClean="0"/>
              <a:t>कुछ </a:t>
            </a:r>
            <a:r>
              <a:rPr lang="hi-IN" sz="4400" dirty="0"/>
              <a:t>समय बाद, यह पत्रिका </a:t>
            </a:r>
            <a:endParaRPr lang="sa-IN" sz="4400" dirty="0" smtClean="0"/>
          </a:p>
          <a:p>
            <a:pPr marL="109728" indent="0">
              <a:buNone/>
            </a:pPr>
            <a:r>
              <a:rPr lang="hi-IN" sz="4400" dirty="0" smtClean="0"/>
              <a:t>श्रीनाथ</a:t>
            </a:r>
            <a:r>
              <a:rPr lang="sa-IN" sz="4400" dirty="0" smtClean="0"/>
              <a:t>-</a:t>
            </a:r>
            <a:r>
              <a:rPr lang="hi-IN" sz="4400" dirty="0" smtClean="0"/>
              <a:t>द्वारा </a:t>
            </a:r>
            <a:r>
              <a:rPr lang="hi-IN" sz="4400" dirty="0"/>
              <a:t>से प्रकाशित होने </a:t>
            </a:r>
            <a:endParaRPr lang="sa-IN" sz="4400" dirty="0" smtClean="0"/>
          </a:p>
          <a:p>
            <a:pPr marL="109728" indent="0">
              <a:buNone/>
            </a:pPr>
            <a:r>
              <a:rPr lang="hi-IN" sz="4400" dirty="0" smtClean="0"/>
              <a:t>लगी</a:t>
            </a:r>
            <a:r>
              <a:rPr lang="sa-IN" sz="4400" dirty="0" smtClean="0"/>
              <a:t> </a:t>
            </a:r>
            <a:r>
              <a:rPr lang="hi-IN" sz="4400" dirty="0" smtClean="0"/>
              <a:t>|</a:t>
            </a:r>
            <a:r>
              <a:rPr lang="sa-IN" sz="4400" dirty="0" smtClean="0"/>
              <a:t> </a:t>
            </a:r>
            <a:r>
              <a:rPr lang="hi-IN" sz="4400" dirty="0" smtClean="0"/>
              <a:t>आगे </a:t>
            </a:r>
            <a:r>
              <a:rPr lang="hi-IN" sz="4400" dirty="0"/>
              <a:t>चल कर यह </a:t>
            </a:r>
            <a:r>
              <a:rPr lang="hi-IN" sz="4400" dirty="0" smtClean="0"/>
              <a:t>हिन्दी</a:t>
            </a:r>
            <a:endParaRPr lang="en-US" sz="4400" dirty="0"/>
          </a:p>
        </p:txBody>
      </p:sp>
    </p:spTree>
    <p:extLst>
      <p:ext uri="{BB962C8B-B14F-4D97-AF65-F5344CB8AC3E}">
        <p14:creationId xmlns:p14="http://schemas.microsoft.com/office/powerpoint/2010/main" val="550295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57200"/>
            <a:ext cx="8610600" cy="5410199"/>
          </a:xfrm>
        </p:spPr>
        <p:txBody>
          <a:bodyPr>
            <a:normAutofit/>
          </a:bodyPr>
          <a:lstStyle/>
          <a:p>
            <a:r>
              <a:rPr lang="sa-IN" sz="4400" dirty="0" smtClean="0"/>
              <a:t>संस्कृत साहित्य परिषत्, कालिन्दी </a:t>
            </a:r>
            <a:endParaRPr lang="hi-IN" sz="4400" dirty="0" smtClean="0"/>
          </a:p>
          <a:p>
            <a:pPr marL="109728" indent="0">
              <a:buNone/>
            </a:pPr>
            <a:r>
              <a:rPr lang="sa-IN" sz="4400" dirty="0" smtClean="0"/>
              <a:t>महाविद्यालय, दिल्ली वि.वि. ... </a:t>
            </a:r>
          </a:p>
          <a:p>
            <a:endParaRPr lang="sa-IN" sz="4400" dirty="0"/>
          </a:p>
          <a:p>
            <a:pPr>
              <a:buClr>
                <a:srgbClr val="2DA2BF"/>
              </a:buClr>
            </a:pPr>
            <a:r>
              <a:rPr lang="sa-IN" sz="4400" dirty="0" smtClean="0">
                <a:solidFill>
                  <a:srgbClr val="7030A0"/>
                </a:solidFill>
              </a:rPr>
              <a:t>संस्कृत के सञ्चारमाध्य</a:t>
            </a:r>
            <a:r>
              <a:rPr lang="hi-IN" sz="4400" dirty="0" smtClean="0">
                <a:solidFill>
                  <a:srgbClr val="7030A0"/>
                </a:solidFill>
              </a:rPr>
              <a:t>मों की </a:t>
            </a:r>
            <a:r>
              <a:rPr lang="sa-IN" sz="4400" dirty="0" smtClean="0">
                <a:solidFill>
                  <a:srgbClr val="7030A0"/>
                </a:solidFill>
              </a:rPr>
              <a:t> </a:t>
            </a:r>
            <a:endParaRPr lang="sa-IN" sz="4400" dirty="0">
              <a:solidFill>
                <a:srgbClr val="7030A0"/>
              </a:solidFill>
            </a:endParaRPr>
          </a:p>
          <a:p>
            <a:pPr marL="109728" indent="0">
              <a:buClr>
                <a:srgbClr val="2DA2BF"/>
              </a:buClr>
              <a:buNone/>
            </a:pPr>
            <a:r>
              <a:rPr lang="sa-IN" sz="4400" dirty="0" smtClean="0">
                <a:solidFill>
                  <a:srgbClr val="7030A0"/>
                </a:solidFill>
              </a:rPr>
              <a:t>समकालीन प्रासङ्गिकता</a:t>
            </a:r>
            <a:r>
              <a:rPr lang="hi-IN" sz="4400" dirty="0" smtClean="0">
                <a:solidFill>
                  <a:srgbClr val="7030A0"/>
                </a:solidFill>
              </a:rPr>
              <a:t> और </a:t>
            </a:r>
            <a:r>
              <a:rPr lang="sa-IN" sz="4400" dirty="0" smtClean="0">
                <a:solidFill>
                  <a:srgbClr val="7030A0"/>
                </a:solidFill>
              </a:rPr>
              <a:t>सम्वाद</a:t>
            </a:r>
            <a:endParaRPr lang="hi-IN" sz="4400" dirty="0" smtClean="0">
              <a:solidFill>
                <a:srgbClr val="7030A0"/>
              </a:solidFill>
            </a:endParaRPr>
          </a:p>
          <a:p>
            <a:pPr marL="109728" indent="0">
              <a:buClr>
                <a:srgbClr val="2DA2BF"/>
              </a:buClr>
              <a:buNone/>
            </a:pPr>
            <a:endParaRPr lang="hi-IN" sz="4400" dirty="0">
              <a:solidFill>
                <a:srgbClr val="FF0000"/>
              </a:solidFill>
            </a:endParaRPr>
          </a:p>
          <a:p>
            <a:pPr marL="109728" indent="0">
              <a:buClr>
                <a:srgbClr val="2DA2BF"/>
              </a:buClr>
              <a:buNone/>
            </a:pPr>
            <a:r>
              <a:rPr lang="hi-IN" sz="4400" dirty="0" smtClean="0">
                <a:solidFill>
                  <a:srgbClr val="FF0000"/>
                </a:solidFill>
              </a:rPr>
              <a:t>         ...  बलदेवानन्द सागर </a:t>
            </a:r>
            <a:r>
              <a:rPr lang="sa-IN" sz="4400" dirty="0" smtClean="0">
                <a:solidFill>
                  <a:srgbClr val="7030A0"/>
                </a:solidFill>
              </a:rPr>
              <a:t> </a:t>
            </a:r>
            <a:r>
              <a:rPr lang="sa-IN" sz="4400" dirty="0" smtClean="0"/>
              <a:t> </a:t>
            </a:r>
            <a:endParaRPr lang="en-US" sz="4400" dirty="0"/>
          </a:p>
        </p:txBody>
      </p:sp>
    </p:spTree>
    <p:extLst>
      <p:ext uri="{BB962C8B-B14F-4D97-AF65-F5344CB8AC3E}">
        <p14:creationId xmlns:p14="http://schemas.microsoft.com/office/powerpoint/2010/main" val="9124529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5715000"/>
          </a:xfrm>
        </p:spPr>
        <p:txBody>
          <a:bodyPr>
            <a:noAutofit/>
          </a:bodyPr>
          <a:lstStyle/>
          <a:p>
            <a:r>
              <a:rPr lang="hi-IN" sz="4400" dirty="0"/>
              <a:t>की </a:t>
            </a:r>
            <a:r>
              <a:rPr lang="hi-IN" sz="4400" dirty="0">
                <a:solidFill>
                  <a:srgbClr val="FF0000"/>
                </a:solidFill>
              </a:rPr>
              <a:t>“</a:t>
            </a:r>
            <a:r>
              <a:rPr lang="hi-IN" sz="4400" dirty="0" smtClean="0">
                <a:solidFill>
                  <a:srgbClr val="FF0000"/>
                </a:solidFill>
              </a:rPr>
              <a:t>हरिश्चन्द्र-चन्द्रिका”</a:t>
            </a:r>
            <a:r>
              <a:rPr lang="sa-IN" sz="4400" dirty="0" smtClean="0">
                <a:solidFill>
                  <a:srgbClr val="FF0000"/>
                </a:solidFill>
              </a:rPr>
              <a:t> </a:t>
            </a:r>
            <a:r>
              <a:rPr lang="hi-IN" sz="4400" dirty="0" smtClean="0"/>
              <a:t>और </a:t>
            </a:r>
            <a:r>
              <a:rPr lang="hi-IN" sz="4400" dirty="0" smtClean="0">
                <a:solidFill>
                  <a:srgbClr val="FF0000"/>
                </a:solidFill>
              </a:rPr>
              <a:t>“मोहन</a:t>
            </a:r>
            <a:r>
              <a:rPr lang="sa-IN" sz="4400" dirty="0" smtClean="0">
                <a:solidFill>
                  <a:srgbClr val="FF0000"/>
                </a:solidFill>
              </a:rPr>
              <a:t> </a:t>
            </a:r>
          </a:p>
          <a:p>
            <a:pPr marL="109728" indent="0">
              <a:buNone/>
            </a:pPr>
            <a:r>
              <a:rPr lang="sa-IN" sz="4400" dirty="0">
                <a:solidFill>
                  <a:srgbClr val="FF0000"/>
                </a:solidFill>
              </a:rPr>
              <a:t>-</a:t>
            </a:r>
            <a:r>
              <a:rPr lang="hi-IN" sz="4400" dirty="0" smtClean="0">
                <a:solidFill>
                  <a:srgbClr val="FF0000"/>
                </a:solidFill>
              </a:rPr>
              <a:t>चन्द्रिका</a:t>
            </a:r>
            <a:r>
              <a:rPr lang="hi-IN" sz="4400" dirty="0">
                <a:solidFill>
                  <a:srgbClr val="FF0000"/>
                </a:solidFill>
              </a:rPr>
              <a:t>” </a:t>
            </a:r>
            <a:r>
              <a:rPr lang="hi-IN" sz="4400" dirty="0"/>
              <a:t>पत्रिकाओं में </a:t>
            </a:r>
            <a:r>
              <a:rPr lang="hi-IN" sz="4400" dirty="0" smtClean="0"/>
              <a:t>मिलकर </a:t>
            </a:r>
            <a:r>
              <a:rPr lang="hi-IN" sz="4400" dirty="0"/>
              <a:t>प्रकाशित होने लगी | </a:t>
            </a:r>
            <a:endParaRPr lang="en-US" sz="4400" dirty="0" smtClean="0"/>
          </a:p>
          <a:p>
            <a:r>
              <a:rPr lang="hi-IN" sz="4400" dirty="0" smtClean="0"/>
              <a:t>यह </a:t>
            </a:r>
            <a:r>
              <a:rPr lang="hi-IN" sz="4400" dirty="0"/>
              <a:t>संस्कृत-भाषा का पहला </a:t>
            </a:r>
            <a:r>
              <a:rPr lang="hi-IN" sz="4400" dirty="0" smtClean="0"/>
              <a:t>पाक्षिक</a:t>
            </a:r>
            <a:r>
              <a:rPr lang="sa-IN" sz="4400" dirty="0" smtClean="0"/>
              <a:t>- </a:t>
            </a:r>
          </a:p>
          <a:p>
            <a:pPr marL="109728" indent="0">
              <a:buNone/>
            </a:pPr>
            <a:r>
              <a:rPr lang="hi-IN" sz="4400" dirty="0" smtClean="0"/>
              <a:t>-पत्र </a:t>
            </a:r>
            <a:r>
              <a:rPr lang="hi-IN" sz="4400" dirty="0"/>
              <a:t>था जिसके सम्पादक </a:t>
            </a:r>
            <a:r>
              <a:rPr lang="hi-IN" sz="4400" dirty="0" smtClean="0">
                <a:solidFill>
                  <a:srgbClr val="FF0000"/>
                </a:solidFill>
              </a:rPr>
              <a:t>पं.दामोदर</a:t>
            </a:r>
            <a:r>
              <a:rPr lang="sa-IN" sz="4400" dirty="0" smtClean="0">
                <a:solidFill>
                  <a:srgbClr val="FF0000"/>
                </a:solidFill>
              </a:rPr>
              <a:t> </a:t>
            </a:r>
          </a:p>
          <a:p>
            <a:pPr marL="109728" indent="0">
              <a:buNone/>
            </a:pPr>
            <a:r>
              <a:rPr lang="hi-IN" sz="4400" dirty="0" smtClean="0">
                <a:solidFill>
                  <a:srgbClr val="FF0000"/>
                </a:solidFill>
              </a:rPr>
              <a:t>शास्त्री </a:t>
            </a:r>
            <a:r>
              <a:rPr lang="hi-IN" sz="4400" dirty="0">
                <a:solidFill>
                  <a:prstClr val="black"/>
                </a:solidFill>
              </a:rPr>
              <a:t>थे एवं इसमें </a:t>
            </a:r>
            <a:r>
              <a:rPr lang="hi-IN" sz="4400" dirty="0" smtClean="0">
                <a:solidFill>
                  <a:prstClr val="black"/>
                </a:solidFill>
              </a:rPr>
              <a:t>यथानाम प्रायः </a:t>
            </a:r>
            <a:endParaRPr lang="sa-IN" sz="4400" dirty="0" smtClean="0">
              <a:solidFill>
                <a:prstClr val="black"/>
              </a:solidFill>
            </a:endParaRPr>
          </a:p>
          <a:p>
            <a:pPr marL="109728" indent="0">
              <a:buNone/>
            </a:pPr>
            <a:r>
              <a:rPr lang="hi-IN" sz="4400" dirty="0" smtClean="0">
                <a:solidFill>
                  <a:prstClr val="black"/>
                </a:solidFill>
              </a:rPr>
              <a:t>विद्यार्थियों की आवश्यकता और </a:t>
            </a:r>
            <a:r>
              <a:rPr lang="hi-IN" sz="4400" dirty="0">
                <a:solidFill>
                  <a:prstClr val="black"/>
                </a:solidFill>
              </a:rPr>
              <a:t>हित को ध्यान में रखते हुए </a:t>
            </a:r>
            <a:r>
              <a:rPr lang="hi-IN" sz="4400" dirty="0" smtClean="0">
                <a:solidFill>
                  <a:prstClr val="black"/>
                </a:solidFill>
              </a:rPr>
              <a:t>सामग्री</a:t>
            </a:r>
            <a:endParaRPr lang="en-US" sz="4400" dirty="0"/>
          </a:p>
        </p:txBody>
      </p:sp>
    </p:spTree>
    <p:extLst>
      <p:ext uri="{BB962C8B-B14F-4D97-AF65-F5344CB8AC3E}">
        <p14:creationId xmlns:p14="http://schemas.microsoft.com/office/powerpoint/2010/main" val="2359328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5638800"/>
          </a:xfrm>
        </p:spPr>
        <p:txBody>
          <a:bodyPr>
            <a:noAutofit/>
          </a:bodyPr>
          <a:lstStyle/>
          <a:p>
            <a:r>
              <a:rPr lang="hi-IN" sz="4400" dirty="0">
                <a:solidFill>
                  <a:prstClr val="black"/>
                </a:solidFill>
              </a:rPr>
              <a:t>प्रकाशित की जाती थी |</a:t>
            </a:r>
            <a:endParaRPr lang="en-US" sz="4400" dirty="0"/>
          </a:p>
          <a:p>
            <a:r>
              <a:rPr lang="hi-IN" sz="4400" dirty="0" smtClean="0"/>
              <a:t>संस्कृत </a:t>
            </a:r>
            <a:r>
              <a:rPr lang="hi-IN" sz="4400" dirty="0"/>
              <a:t>की समृद्धि, प्रतिष्ठा </a:t>
            </a:r>
            <a:r>
              <a:rPr lang="hi-IN" sz="4400" dirty="0" smtClean="0"/>
              <a:t>और</a:t>
            </a:r>
            <a:r>
              <a:rPr lang="sa-IN" sz="4400" dirty="0" smtClean="0"/>
              <a:t> </a:t>
            </a:r>
          </a:p>
          <a:p>
            <a:pPr marL="109728" indent="0">
              <a:buNone/>
            </a:pPr>
            <a:r>
              <a:rPr lang="hi-IN" sz="4400" dirty="0" smtClean="0"/>
              <a:t>शिक्षाप्रणाली </a:t>
            </a:r>
            <a:r>
              <a:rPr lang="hi-IN" sz="4400" dirty="0"/>
              <a:t>के परिष्कार के लिए </a:t>
            </a:r>
            <a:endParaRPr lang="sa-IN" sz="4400" dirty="0" smtClean="0"/>
          </a:p>
          <a:p>
            <a:pPr marL="109728" indent="0">
              <a:buNone/>
            </a:pPr>
            <a:r>
              <a:rPr lang="hi-IN" sz="4400" dirty="0" smtClean="0">
                <a:solidFill>
                  <a:srgbClr val="FF0000"/>
                </a:solidFill>
              </a:rPr>
              <a:t>पं.अम्बिकादत्त </a:t>
            </a:r>
            <a:r>
              <a:rPr lang="hi-IN" sz="4400" dirty="0">
                <a:solidFill>
                  <a:srgbClr val="FF0000"/>
                </a:solidFill>
              </a:rPr>
              <a:t>व्यास</a:t>
            </a:r>
            <a:r>
              <a:rPr lang="hi-IN" sz="4400" dirty="0"/>
              <a:t> द्वारा </a:t>
            </a:r>
            <a:r>
              <a:rPr lang="hi-IN" sz="4400" dirty="0" smtClean="0"/>
              <a:t>१८८७ई</a:t>
            </a:r>
            <a:r>
              <a:rPr lang="hi-IN" sz="4400" dirty="0"/>
              <a:t>. </a:t>
            </a:r>
            <a:endParaRPr lang="sa-IN" sz="4400" dirty="0" smtClean="0"/>
          </a:p>
          <a:p>
            <a:pPr marL="109728" indent="0">
              <a:buNone/>
            </a:pPr>
            <a:r>
              <a:rPr lang="hi-IN" sz="4400" dirty="0" smtClean="0"/>
              <a:t>में</a:t>
            </a:r>
            <a:r>
              <a:rPr lang="sa-IN" sz="4400" dirty="0" smtClean="0"/>
              <a:t> </a:t>
            </a:r>
            <a:r>
              <a:rPr lang="hi-IN" sz="4400" dirty="0" smtClean="0"/>
              <a:t>स्थापित </a:t>
            </a:r>
            <a:r>
              <a:rPr lang="hi-IN" sz="4400" dirty="0"/>
              <a:t>संस्था </a:t>
            </a:r>
            <a:r>
              <a:rPr lang="hi-IN" sz="4400" dirty="0">
                <a:solidFill>
                  <a:srgbClr val="FF0000"/>
                </a:solidFill>
              </a:rPr>
              <a:t>‘</a:t>
            </a:r>
            <a:r>
              <a:rPr lang="hi-IN" sz="4400" dirty="0" smtClean="0">
                <a:solidFill>
                  <a:srgbClr val="FF0000"/>
                </a:solidFill>
              </a:rPr>
              <a:t>बिहार-संस्कृत-</a:t>
            </a:r>
            <a:endParaRPr lang="sa-IN" sz="4400" dirty="0" smtClean="0">
              <a:solidFill>
                <a:srgbClr val="FF0000"/>
              </a:solidFill>
            </a:endParaRPr>
          </a:p>
          <a:p>
            <a:pPr marL="109728" indent="0">
              <a:buNone/>
            </a:pPr>
            <a:r>
              <a:rPr lang="hi-IN" sz="4400" dirty="0" smtClean="0">
                <a:solidFill>
                  <a:srgbClr val="FF0000"/>
                </a:solidFill>
              </a:rPr>
              <a:t>स</a:t>
            </a:r>
            <a:r>
              <a:rPr lang="sa-IN" sz="4400" dirty="0" smtClean="0">
                <a:solidFill>
                  <a:srgbClr val="FF0000"/>
                </a:solidFill>
              </a:rPr>
              <a:t>ञ्जी</a:t>
            </a:r>
            <a:r>
              <a:rPr lang="hi-IN" sz="4400" dirty="0" smtClean="0">
                <a:solidFill>
                  <a:srgbClr val="FF0000"/>
                </a:solidFill>
              </a:rPr>
              <a:t>वन-समाजः’</a:t>
            </a:r>
            <a:r>
              <a:rPr lang="hi-IN" sz="4400" dirty="0" smtClean="0"/>
              <a:t>, </a:t>
            </a:r>
            <a:r>
              <a:rPr lang="hi-IN" sz="4400" dirty="0"/>
              <a:t>संस्कृत के </a:t>
            </a:r>
            <a:r>
              <a:rPr lang="hi-IN" sz="4400" dirty="0" smtClean="0"/>
              <a:t>प्रचार-</a:t>
            </a:r>
            <a:endParaRPr lang="sa-IN" sz="4400" dirty="0" smtClean="0"/>
          </a:p>
          <a:p>
            <a:pPr marL="109728" indent="0">
              <a:buNone/>
            </a:pPr>
            <a:r>
              <a:rPr lang="hi-IN" sz="4400" dirty="0" smtClean="0"/>
              <a:t>प्रसार </a:t>
            </a:r>
            <a:r>
              <a:rPr lang="hi-IN" sz="4400" dirty="0"/>
              <a:t>के लिए </a:t>
            </a:r>
            <a:r>
              <a:rPr lang="hi-IN" sz="4400" dirty="0" smtClean="0"/>
              <a:t>प्रयासरत </a:t>
            </a:r>
            <a:r>
              <a:rPr lang="hi-IN" sz="4400" dirty="0"/>
              <a:t>रहा | </a:t>
            </a:r>
            <a:endParaRPr lang="en-US" sz="4400" dirty="0" smtClean="0"/>
          </a:p>
          <a:p>
            <a:r>
              <a:rPr lang="hi-IN" sz="4400" dirty="0" smtClean="0"/>
              <a:t>इसकी </a:t>
            </a:r>
            <a:r>
              <a:rPr lang="hi-IN" sz="4400" dirty="0"/>
              <a:t>पहली बैठक </a:t>
            </a:r>
            <a:r>
              <a:rPr lang="hi-IN" sz="4400" dirty="0" smtClean="0"/>
              <a:t>५-एप्रिल,१८८७ई</a:t>
            </a:r>
            <a:r>
              <a:rPr lang="hi-IN" sz="4400" dirty="0"/>
              <a:t>. </a:t>
            </a:r>
          </a:p>
        </p:txBody>
      </p:sp>
    </p:spTree>
    <p:extLst>
      <p:ext uri="{BB962C8B-B14F-4D97-AF65-F5344CB8AC3E}">
        <p14:creationId xmlns:p14="http://schemas.microsoft.com/office/powerpoint/2010/main" val="2257434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04800"/>
            <a:ext cx="8686800" cy="5638800"/>
          </a:xfrm>
        </p:spPr>
        <p:txBody>
          <a:bodyPr>
            <a:noAutofit/>
          </a:bodyPr>
          <a:lstStyle/>
          <a:p>
            <a:pPr>
              <a:buClr>
                <a:srgbClr val="2DA2BF"/>
              </a:buClr>
            </a:pPr>
            <a:r>
              <a:rPr lang="hi-IN" sz="4400" dirty="0"/>
              <a:t>में हुयी, जिसकी अध्यक्षता </a:t>
            </a:r>
            <a:r>
              <a:rPr lang="hi-IN" sz="4400" dirty="0" smtClean="0"/>
              <a:t>पॉपजॉन्</a:t>
            </a:r>
            <a:endParaRPr lang="hi-IN" sz="4400" dirty="0"/>
          </a:p>
          <a:p>
            <a:pPr marL="109728" lvl="0" indent="0">
              <a:buClr>
                <a:srgbClr val="2DA2BF"/>
              </a:buClr>
              <a:buNone/>
            </a:pPr>
            <a:r>
              <a:rPr lang="hi-IN" sz="4400" dirty="0" smtClean="0">
                <a:solidFill>
                  <a:prstClr val="black"/>
                </a:solidFill>
              </a:rPr>
              <a:t>बेन्जिन् </a:t>
            </a:r>
            <a:r>
              <a:rPr lang="hi-IN" sz="4400" dirty="0">
                <a:solidFill>
                  <a:prstClr val="black"/>
                </a:solidFill>
              </a:rPr>
              <a:t>ने की थी | इसमें </a:t>
            </a:r>
            <a:r>
              <a:rPr lang="hi-IN" sz="4400" dirty="0" smtClean="0">
                <a:solidFill>
                  <a:prstClr val="black"/>
                </a:solidFill>
              </a:rPr>
              <a:t>अनेक</a:t>
            </a:r>
            <a:r>
              <a:rPr lang="sa-IN" sz="4400" dirty="0" smtClean="0">
                <a:solidFill>
                  <a:prstClr val="black"/>
                </a:solidFill>
              </a:rPr>
              <a:t> </a:t>
            </a:r>
          </a:p>
          <a:p>
            <a:pPr marL="109728" lvl="0" indent="0">
              <a:buClr>
                <a:srgbClr val="2DA2BF"/>
              </a:buClr>
              <a:buNone/>
            </a:pPr>
            <a:r>
              <a:rPr lang="hi-IN" sz="4400" dirty="0" smtClean="0">
                <a:solidFill>
                  <a:prstClr val="black"/>
                </a:solidFill>
              </a:rPr>
              <a:t>राज्यों से </a:t>
            </a:r>
            <a:r>
              <a:rPr lang="hi-IN" sz="4400" dirty="0">
                <a:solidFill>
                  <a:prstClr val="black"/>
                </a:solidFill>
              </a:rPr>
              <a:t>बहुत-सारे लोग आये थे | </a:t>
            </a:r>
            <a:endParaRPr lang="en-US" sz="4400" dirty="0">
              <a:solidFill>
                <a:prstClr val="black"/>
              </a:solidFill>
            </a:endParaRPr>
          </a:p>
          <a:p>
            <a:pPr marL="109728" lvl="0" indent="0">
              <a:buClr>
                <a:srgbClr val="2DA2BF"/>
              </a:buClr>
              <a:buNone/>
            </a:pPr>
            <a:r>
              <a:rPr lang="hi-IN" sz="4400" dirty="0" smtClean="0">
                <a:solidFill>
                  <a:prstClr val="black"/>
                </a:solidFill>
              </a:rPr>
              <a:t>सचिव </a:t>
            </a:r>
            <a:r>
              <a:rPr lang="hi-IN" sz="4400" dirty="0">
                <a:solidFill>
                  <a:prstClr val="black"/>
                </a:solidFill>
              </a:rPr>
              <a:t>स्वयं </a:t>
            </a:r>
            <a:r>
              <a:rPr lang="hi-IN" sz="4400" dirty="0">
                <a:solidFill>
                  <a:srgbClr val="FF0000"/>
                </a:solidFill>
              </a:rPr>
              <a:t>पं. अम्बिकादत्त व्यास </a:t>
            </a:r>
            <a:endParaRPr lang="sa-IN" sz="4400" dirty="0" smtClean="0">
              <a:solidFill>
                <a:srgbClr val="FF0000"/>
              </a:solidFill>
            </a:endParaRPr>
          </a:p>
          <a:p>
            <a:pPr marL="109728" lvl="0" indent="0">
              <a:buClr>
                <a:srgbClr val="2DA2BF"/>
              </a:buClr>
              <a:buNone/>
            </a:pPr>
            <a:r>
              <a:rPr lang="hi-IN" sz="4400" dirty="0" smtClean="0">
                <a:solidFill>
                  <a:prstClr val="black"/>
                </a:solidFill>
              </a:rPr>
              <a:t>जी थे </a:t>
            </a:r>
            <a:r>
              <a:rPr lang="hi-IN" sz="4400" dirty="0">
                <a:solidFill>
                  <a:prstClr val="black"/>
                </a:solidFill>
              </a:rPr>
              <a:t>| </a:t>
            </a:r>
            <a:endParaRPr lang="en-US" sz="4400" dirty="0">
              <a:solidFill>
                <a:prstClr val="black"/>
              </a:solidFill>
            </a:endParaRPr>
          </a:p>
          <a:p>
            <a:pPr>
              <a:buClr>
                <a:srgbClr val="2DA2BF"/>
              </a:buClr>
            </a:pPr>
            <a:r>
              <a:rPr lang="hi-IN" sz="4400" dirty="0" smtClean="0">
                <a:solidFill>
                  <a:prstClr val="black"/>
                </a:solidFill>
              </a:rPr>
              <a:t>इस </a:t>
            </a:r>
            <a:r>
              <a:rPr lang="hi-IN" sz="4400" dirty="0">
                <a:solidFill>
                  <a:prstClr val="black"/>
                </a:solidFill>
              </a:rPr>
              <a:t>समाज द्वारा </a:t>
            </a:r>
            <a:r>
              <a:rPr lang="hi-IN" sz="4400" dirty="0" smtClean="0">
                <a:solidFill>
                  <a:prstClr val="black"/>
                </a:solidFill>
              </a:rPr>
              <a:t>१९४०ई.में</a:t>
            </a:r>
            <a:r>
              <a:rPr lang="sa-IN" sz="4400" dirty="0" smtClean="0">
                <a:solidFill>
                  <a:prstClr val="black"/>
                </a:solidFill>
              </a:rPr>
              <a:t> </a:t>
            </a:r>
            <a:r>
              <a:rPr lang="hi-IN" sz="4400" dirty="0" smtClean="0">
                <a:solidFill>
                  <a:prstClr val="black"/>
                </a:solidFill>
              </a:rPr>
              <a:t>त्रैमासि</a:t>
            </a:r>
            <a:r>
              <a:rPr lang="sa-IN" sz="4400" dirty="0" smtClean="0">
                <a:solidFill>
                  <a:prstClr val="black"/>
                </a:solidFill>
              </a:rPr>
              <a:t>-</a:t>
            </a:r>
            <a:r>
              <a:rPr lang="hi-IN" sz="4400" dirty="0" smtClean="0">
                <a:solidFill>
                  <a:prstClr val="black"/>
                </a:solidFill>
              </a:rPr>
              <a:t> </a:t>
            </a:r>
            <a:endParaRPr lang="sa-IN" sz="4400" dirty="0" smtClean="0">
              <a:solidFill>
                <a:prstClr val="black"/>
              </a:solidFill>
            </a:endParaRPr>
          </a:p>
          <a:p>
            <a:pPr marL="109728" indent="0">
              <a:buClr>
                <a:srgbClr val="2DA2BF"/>
              </a:buClr>
              <a:buNone/>
            </a:pPr>
            <a:r>
              <a:rPr lang="hi-IN" sz="4400" dirty="0" smtClean="0">
                <a:solidFill>
                  <a:prstClr val="black"/>
                </a:solidFill>
              </a:rPr>
              <a:t>क के </a:t>
            </a:r>
            <a:r>
              <a:rPr lang="hi-IN" sz="4400" dirty="0">
                <a:solidFill>
                  <a:prstClr val="black"/>
                </a:solidFill>
              </a:rPr>
              <a:t>रूप </a:t>
            </a:r>
            <a:r>
              <a:rPr lang="hi-IN" sz="4400" dirty="0" smtClean="0">
                <a:solidFill>
                  <a:prstClr val="black"/>
                </a:solidFill>
              </a:rPr>
              <a:t>में</a:t>
            </a:r>
            <a:r>
              <a:rPr lang="sa-IN" sz="4400" dirty="0" smtClean="0">
                <a:solidFill>
                  <a:prstClr val="black"/>
                </a:solidFill>
              </a:rPr>
              <a:t> </a:t>
            </a:r>
            <a:r>
              <a:rPr lang="hi-IN" sz="4400" dirty="0" smtClean="0">
                <a:solidFill>
                  <a:srgbClr val="FF0000"/>
                </a:solidFill>
              </a:rPr>
              <a:t>‘संस्कृतसञ्जीवनम्</a:t>
            </a:r>
            <a:r>
              <a:rPr lang="hi-IN" sz="4400" dirty="0">
                <a:solidFill>
                  <a:srgbClr val="FF0000"/>
                </a:solidFill>
              </a:rPr>
              <a:t>’</a:t>
            </a:r>
            <a:r>
              <a:rPr lang="hi-IN" sz="4400" dirty="0">
                <a:solidFill>
                  <a:prstClr val="black"/>
                </a:solidFill>
              </a:rPr>
              <a:t> का </a:t>
            </a:r>
            <a:r>
              <a:rPr lang="hi-IN" sz="4400" dirty="0" smtClean="0">
                <a:solidFill>
                  <a:prstClr val="black"/>
                </a:solidFill>
              </a:rPr>
              <a:t>प्रकाशन </a:t>
            </a:r>
            <a:r>
              <a:rPr lang="hi-IN" sz="4400" dirty="0">
                <a:solidFill>
                  <a:prstClr val="black"/>
                </a:solidFill>
              </a:rPr>
              <a:t>आरम्भ किया गया </a:t>
            </a:r>
            <a:r>
              <a:rPr lang="hi-IN" sz="4400" dirty="0" smtClean="0">
                <a:solidFill>
                  <a:prstClr val="black"/>
                </a:solidFill>
              </a:rPr>
              <a:t>था</a:t>
            </a:r>
            <a:r>
              <a:rPr lang="sa-IN" sz="4400" dirty="0" smtClean="0">
                <a:solidFill>
                  <a:prstClr val="black"/>
                </a:solidFill>
              </a:rPr>
              <a:t> |</a:t>
            </a:r>
            <a:endParaRPr lang="hi-IN" sz="4400" dirty="0">
              <a:solidFill>
                <a:prstClr val="black"/>
              </a:solidFill>
            </a:endParaRPr>
          </a:p>
          <a:p>
            <a:endParaRPr lang="en-US" sz="4400" dirty="0"/>
          </a:p>
        </p:txBody>
      </p:sp>
    </p:spTree>
    <p:extLst>
      <p:ext uri="{BB962C8B-B14F-4D97-AF65-F5344CB8AC3E}">
        <p14:creationId xmlns:p14="http://schemas.microsoft.com/office/powerpoint/2010/main" val="922686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5715000"/>
          </a:xfrm>
        </p:spPr>
        <p:txBody>
          <a:bodyPr>
            <a:noAutofit/>
          </a:bodyPr>
          <a:lstStyle/>
          <a:p>
            <a:r>
              <a:rPr lang="hi-IN" sz="4400" dirty="0" smtClean="0"/>
              <a:t>१९वीँ </a:t>
            </a:r>
            <a:r>
              <a:rPr lang="hi-IN" sz="4400" dirty="0"/>
              <a:t>शताब्दी के अन्तिम दो </a:t>
            </a:r>
            <a:endParaRPr lang="sa-IN" sz="4400" dirty="0" smtClean="0"/>
          </a:p>
          <a:p>
            <a:pPr marL="109728" indent="0">
              <a:buNone/>
            </a:pPr>
            <a:r>
              <a:rPr lang="hi-IN" sz="4400" dirty="0" smtClean="0"/>
              <a:t>दशकों में </a:t>
            </a:r>
            <a:r>
              <a:rPr lang="hi-IN" sz="4400" dirty="0"/>
              <a:t>बहुत-सारी </a:t>
            </a:r>
            <a:r>
              <a:rPr lang="hi-IN" sz="4400" dirty="0" smtClean="0">
                <a:solidFill>
                  <a:srgbClr val="FF0000"/>
                </a:solidFill>
              </a:rPr>
              <a:t>संस्कृतपत्रिकाओं</a:t>
            </a:r>
            <a:r>
              <a:rPr lang="hi-IN" sz="4400" dirty="0" smtClean="0"/>
              <a:t> </a:t>
            </a:r>
            <a:r>
              <a:rPr lang="hi-IN" sz="4400" dirty="0"/>
              <a:t>का </a:t>
            </a:r>
            <a:r>
              <a:rPr lang="hi-IN" sz="4400" dirty="0" smtClean="0"/>
              <a:t>प्रकाशन </a:t>
            </a:r>
            <a:r>
              <a:rPr lang="hi-IN" sz="4400" dirty="0"/>
              <a:t>हुआ | </a:t>
            </a:r>
            <a:endParaRPr lang="en-US" sz="4400" dirty="0"/>
          </a:p>
          <a:p>
            <a:pPr marL="0" indent="0">
              <a:buNone/>
            </a:pPr>
            <a:endParaRPr lang="en-US" sz="4400" dirty="0" smtClean="0"/>
          </a:p>
          <a:p>
            <a:r>
              <a:rPr lang="hi-IN" sz="4400" dirty="0" smtClean="0"/>
              <a:t>राष्ट्रिय-आन्दोलन </a:t>
            </a:r>
            <a:r>
              <a:rPr lang="hi-IN" sz="4400" dirty="0"/>
              <a:t>की दृष्टि से, इन </a:t>
            </a:r>
            <a:endParaRPr lang="sa-IN" sz="4400" dirty="0" smtClean="0"/>
          </a:p>
          <a:p>
            <a:pPr marL="109728" indent="0">
              <a:buNone/>
            </a:pPr>
            <a:r>
              <a:rPr lang="hi-IN" sz="4400" dirty="0" smtClean="0"/>
              <a:t>सब </a:t>
            </a:r>
            <a:r>
              <a:rPr lang="hi-IN" sz="4400" dirty="0"/>
              <a:t>में </a:t>
            </a:r>
            <a:r>
              <a:rPr lang="hi-IN" sz="4400" dirty="0">
                <a:solidFill>
                  <a:srgbClr val="FF0000"/>
                </a:solidFill>
              </a:rPr>
              <a:t>“संस्कृत-चन्द्रिका” </a:t>
            </a:r>
            <a:r>
              <a:rPr lang="hi-IN" sz="4400" dirty="0"/>
              <a:t>और </a:t>
            </a:r>
            <a:endParaRPr lang="sa-IN" sz="4400" dirty="0" smtClean="0"/>
          </a:p>
          <a:p>
            <a:pPr marL="109728" indent="0">
              <a:buNone/>
            </a:pPr>
            <a:r>
              <a:rPr lang="hi-IN" sz="4400" dirty="0" smtClean="0">
                <a:solidFill>
                  <a:srgbClr val="FF0000"/>
                </a:solidFill>
              </a:rPr>
              <a:t>“</a:t>
            </a:r>
            <a:r>
              <a:rPr lang="hi-IN" sz="4400" dirty="0">
                <a:solidFill>
                  <a:srgbClr val="FF0000"/>
                </a:solidFill>
              </a:rPr>
              <a:t>सहृदया” </a:t>
            </a:r>
            <a:r>
              <a:rPr lang="hi-IN" sz="4400" dirty="0"/>
              <a:t>का विशेष स्थान है | </a:t>
            </a:r>
            <a:r>
              <a:rPr lang="hi-IN" sz="4400" dirty="0" smtClean="0"/>
              <a:t>पहले </a:t>
            </a:r>
            <a:r>
              <a:rPr lang="hi-IN" sz="4400" dirty="0"/>
              <a:t>कोलकोता और बाद </a:t>
            </a:r>
            <a:r>
              <a:rPr lang="hi-IN" sz="4400" dirty="0" smtClean="0"/>
              <a:t>में</a:t>
            </a:r>
            <a:r>
              <a:rPr lang="sa-IN" sz="4400" dirty="0" smtClean="0"/>
              <a:t> </a:t>
            </a:r>
            <a:r>
              <a:rPr lang="hi-IN" sz="4400" dirty="0" smtClean="0">
                <a:solidFill>
                  <a:prstClr val="black"/>
                </a:solidFill>
              </a:rPr>
              <a:t>कोल्हापुर</a:t>
            </a:r>
            <a:endParaRPr lang="hi-IN" sz="4400" dirty="0"/>
          </a:p>
        </p:txBody>
      </p:sp>
    </p:spTree>
    <p:extLst>
      <p:ext uri="{BB962C8B-B14F-4D97-AF65-F5344CB8AC3E}">
        <p14:creationId xmlns:p14="http://schemas.microsoft.com/office/powerpoint/2010/main" val="25533823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381000"/>
            <a:ext cx="8305800" cy="5562600"/>
          </a:xfrm>
        </p:spPr>
        <p:txBody>
          <a:bodyPr>
            <a:noAutofit/>
          </a:bodyPr>
          <a:lstStyle/>
          <a:p>
            <a:pPr lvl="0">
              <a:buClr>
                <a:srgbClr val="2DA2BF"/>
              </a:buClr>
            </a:pPr>
            <a:r>
              <a:rPr lang="hi-IN" sz="4400" dirty="0" smtClean="0">
                <a:solidFill>
                  <a:prstClr val="black"/>
                </a:solidFill>
              </a:rPr>
              <a:t>से </a:t>
            </a:r>
            <a:r>
              <a:rPr lang="hi-IN" sz="4400" dirty="0">
                <a:solidFill>
                  <a:prstClr val="black"/>
                </a:solidFill>
              </a:rPr>
              <a:t>प्रकाशित होने वाली </a:t>
            </a:r>
            <a:r>
              <a:rPr lang="hi-IN" sz="4400" dirty="0">
                <a:solidFill>
                  <a:srgbClr val="FF0000"/>
                </a:solidFill>
              </a:rPr>
              <a:t>“</a:t>
            </a:r>
            <a:r>
              <a:rPr lang="hi-IN" sz="4400" dirty="0" smtClean="0">
                <a:solidFill>
                  <a:srgbClr val="FF0000"/>
                </a:solidFill>
              </a:rPr>
              <a:t>संस्कृत-</a:t>
            </a:r>
            <a:endParaRPr lang="sa-IN" sz="4400" dirty="0" smtClean="0">
              <a:solidFill>
                <a:srgbClr val="FF0000"/>
              </a:solidFill>
            </a:endParaRPr>
          </a:p>
          <a:p>
            <a:pPr marL="109728" lvl="0" indent="0">
              <a:buClr>
                <a:srgbClr val="2DA2BF"/>
              </a:buClr>
              <a:buNone/>
            </a:pPr>
            <a:r>
              <a:rPr lang="hi-IN" sz="4400" dirty="0" smtClean="0">
                <a:solidFill>
                  <a:srgbClr val="FF0000"/>
                </a:solidFill>
              </a:rPr>
              <a:t>चन्द्रिका</a:t>
            </a:r>
            <a:r>
              <a:rPr lang="hi-IN" sz="4400" dirty="0">
                <a:solidFill>
                  <a:srgbClr val="FF0000"/>
                </a:solidFill>
              </a:rPr>
              <a:t>” </a:t>
            </a:r>
            <a:r>
              <a:rPr lang="hi-IN" sz="4400" dirty="0">
                <a:solidFill>
                  <a:prstClr val="black"/>
                </a:solidFill>
              </a:rPr>
              <a:t>ने </a:t>
            </a:r>
            <a:r>
              <a:rPr lang="hi-IN" sz="4400" dirty="0">
                <a:solidFill>
                  <a:srgbClr val="7030A0"/>
                </a:solidFill>
              </a:rPr>
              <a:t>अप्पाशास्त्री </a:t>
            </a:r>
            <a:r>
              <a:rPr lang="hi-IN" sz="4400" dirty="0" smtClean="0">
                <a:solidFill>
                  <a:srgbClr val="7030A0"/>
                </a:solidFill>
              </a:rPr>
              <a:t>राशिवडे</a:t>
            </a:r>
            <a:r>
              <a:rPr lang="sa-IN" sz="4400" dirty="0" smtClean="0">
                <a:solidFill>
                  <a:srgbClr val="7030A0"/>
                </a:solidFill>
              </a:rPr>
              <a:t>- </a:t>
            </a:r>
            <a:r>
              <a:rPr lang="hi-IN" sz="4400" dirty="0" smtClean="0">
                <a:solidFill>
                  <a:srgbClr val="7030A0"/>
                </a:solidFill>
              </a:rPr>
              <a:t>कर </a:t>
            </a:r>
            <a:r>
              <a:rPr lang="hi-IN" sz="4400" dirty="0" smtClean="0">
                <a:solidFill>
                  <a:prstClr val="black"/>
                </a:solidFill>
              </a:rPr>
              <a:t>के </a:t>
            </a:r>
            <a:r>
              <a:rPr lang="hi-IN" sz="4400" dirty="0">
                <a:solidFill>
                  <a:prstClr val="black"/>
                </a:solidFill>
              </a:rPr>
              <a:t>सम्पादकत्व में </a:t>
            </a:r>
            <a:r>
              <a:rPr lang="hi-IN" sz="4400" dirty="0" smtClean="0">
                <a:solidFill>
                  <a:prstClr val="black"/>
                </a:solidFill>
              </a:rPr>
              <a:t>अपार </a:t>
            </a:r>
            <a:r>
              <a:rPr lang="hi-IN" sz="4400" dirty="0">
                <a:solidFill>
                  <a:prstClr val="black"/>
                </a:solidFill>
              </a:rPr>
              <a:t>ख्याति </a:t>
            </a:r>
            <a:r>
              <a:rPr lang="hi-IN" sz="4400" dirty="0" smtClean="0">
                <a:solidFill>
                  <a:prstClr val="black"/>
                </a:solidFill>
              </a:rPr>
              <a:t>अर्जित </a:t>
            </a:r>
            <a:r>
              <a:rPr lang="hi-IN" sz="4400" dirty="0">
                <a:solidFill>
                  <a:prstClr val="black"/>
                </a:solidFill>
              </a:rPr>
              <a:t>की | </a:t>
            </a:r>
            <a:endParaRPr lang="en-US" sz="4400" dirty="0">
              <a:solidFill>
                <a:prstClr val="black"/>
              </a:solidFill>
            </a:endParaRPr>
          </a:p>
          <a:p>
            <a:pPr marL="0" lvl="0" indent="0">
              <a:buClr>
                <a:srgbClr val="2DA2BF"/>
              </a:buClr>
              <a:buNone/>
            </a:pPr>
            <a:endParaRPr lang="en-US" sz="4400" dirty="0">
              <a:solidFill>
                <a:prstClr val="black"/>
              </a:solidFill>
            </a:endParaRPr>
          </a:p>
          <a:p>
            <a:pPr lvl="0">
              <a:buClr>
                <a:srgbClr val="2DA2BF"/>
              </a:buClr>
            </a:pPr>
            <a:r>
              <a:rPr lang="hi-IN" sz="4400" dirty="0">
                <a:solidFill>
                  <a:prstClr val="black"/>
                </a:solidFill>
              </a:rPr>
              <a:t>अपने राजनीतिक लेखों </a:t>
            </a:r>
            <a:r>
              <a:rPr lang="hi-IN" sz="4400" dirty="0" smtClean="0">
                <a:solidFill>
                  <a:prstClr val="black"/>
                </a:solidFill>
              </a:rPr>
              <a:t>के</a:t>
            </a:r>
            <a:r>
              <a:rPr lang="sa-IN" sz="4400" dirty="0" smtClean="0">
                <a:solidFill>
                  <a:prstClr val="black"/>
                </a:solidFill>
              </a:rPr>
              <a:t> </a:t>
            </a:r>
            <a:r>
              <a:rPr lang="hi-IN" sz="4400" dirty="0" smtClean="0">
                <a:solidFill>
                  <a:prstClr val="black"/>
                </a:solidFill>
              </a:rPr>
              <a:t>कारण </a:t>
            </a:r>
            <a:endParaRPr lang="sa-IN" sz="4400" dirty="0" smtClean="0">
              <a:solidFill>
                <a:prstClr val="black"/>
              </a:solidFill>
            </a:endParaRPr>
          </a:p>
          <a:p>
            <a:pPr marL="109728" lvl="0" indent="0">
              <a:buClr>
                <a:srgbClr val="2DA2BF"/>
              </a:buClr>
              <a:buNone/>
            </a:pPr>
            <a:r>
              <a:rPr lang="hi-IN" sz="4400" dirty="0" smtClean="0">
                <a:solidFill>
                  <a:srgbClr val="7030A0"/>
                </a:solidFill>
              </a:rPr>
              <a:t>अप्पाशास्त्री</a:t>
            </a:r>
            <a:r>
              <a:rPr lang="hi-IN" sz="4400" dirty="0" smtClean="0">
                <a:solidFill>
                  <a:prstClr val="black"/>
                </a:solidFill>
              </a:rPr>
              <a:t> </a:t>
            </a:r>
            <a:r>
              <a:rPr lang="hi-IN" sz="4400" dirty="0">
                <a:solidFill>
                  <a:prstClr val="black"/>
                </a:solidFill>
              </a:rPr>
              <a:t>को कई बार जेल जाना </a:t>
            </a:r>
            <a:endParaRPr lang="sa-IN" sz="4400" dirty="0" smtClean="0">
              <a:solidFill>
                <a:prstClr val="black"/>
              </a:solidFill>
            </a:endParaRPr>
          </a:p>
          <a:p>
            <a:pPr marL="109728" lvl="0" indent="0">
              <a:buClr>
                <a:srgbClr val="2DA2BF"/>
              </a:buClr>
              <a:buNone/>
            </a:pPr>
            <a:r>
              <a:rPr lang="hi-IN" sz="4400" dirty="0" smtClean="0">
                <a:solidFill>
                  <a:prstClr val="black"/>
                </a:solidFill>
              </a:rPr>
              <a:t>पड़ा </a:t>
            </a:r>
            <a:r>
              <a:rPr lang="hi-IN" sz="4400" dirty="0">
                <a:solidFill>
                  <a:prstClr val="black"/>
                </a:solidFill>
              </a:rPr>
              <a:t>|</a:t>
            </a:r>
          </a:p>
          <a:p>
            <a:pPr lvl="0">
              <a:buClr>
                <a:srgbClr val="2DA2BF"/>
              </a:buClr>
            </a:pPr>
            <a:endParaRPr lang="hi-IN" sz="4400" dirty="0">
              <a:solidFill>
                <a:prstClr val="black"/>
              </a:solidFill>
            </a:endParaRPr>
          </a:p>
        </p:txBody>
      </p:sp>
    </p:spTree>
    <p:extLst>
      <p:ext uri="{BB962C8B-B14F-4D97-AF65-F5344CB8AC3E}">
        <p14:creationId xmlns:p14="http://schemas.microsoft.com/office/powerpoint/2010/main" val="4197407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458200" cy="5486400"/>
          </a:xfrm>
        </p:spPr>
        <p:txBody>
          <a:bodyPr>
            <a:noAutofit/>
          </a:bodyPr>
          <a:lstStyle/>
          <a:p>
            <a:r>
              <a:rPr lang="hi-IN" sz="4400" dirty="0" smtClean="0"/>
              <a:t>संस्कृत-भाषा </a:t>
            </a:r>
            <a:r>
              <a:rPr lang="hi-IN" sz="4400" dirty="0"/>
              <a:t>का पोषण </a:t>
            </a:r>
            <a:r>
              <a:rPr lang="hi-IN" sz="4400" dirty="0" smtClean="0"/>
              <a:t>और</a:t>
            </a:r>
            <a:r>
              <a:rPr lang="sa-IN" sz="4400" dirty="0"/>
              <a:t> </a:t>
            </a:r>
            <a:endParaRPr lang="sa-IN" sz="4400" dirty="0" smtClean="0"/>
          </a:p>
          <a:p>
            <a:pPr marL="109728" indent="0">
              <a:buNone/>
            </a:pPr>
            <a:r>
              <a:rPr lang="hi-IN" sz="4400" dirty="0" smtClean="0"/>
              <a:t>सम्वर्धन,</a:t>
            </a:r>
            <a:r>
              <a:rPr lang="sa-IN" sz="4400" dirty="0" smtClean="0"/>
              <a:t> </a:t>
            </a:r>
            <a:r>
              <a:rPr lang="hi-IN" sz="4400" dirty="0" smtClean="0"/>
              <a:t>संस्कृत-भाषाविदों </a:t>
            </a:r>
            <a:r>
              <a:rPr lang="hi-IN" sz="4400" dirty="0"/>
              <a:t>में </a:t>
            </a:r>
            <a:r>
              <a:rPr lang="hi-IN" sz="4400" dirty="0" smtClean="0"/>
              <a:t>उदार दृष्टिकोण</a:t>
            </a:r>
            <a:r>
              <a:rPr lang="sa-IN" sz="4400" dirty="0" smtClean="0"/>
              <a:t> </a:t>
            </a:r>
            <a:r>
              <a:rPr lang="hi-IN" sz="4400" dirty="0" smtClean="0"/>
              <a:t>का </a:t>
            </a:r>
            <a:r>
              <a:rPr lang="hi-IN" sz="4400" dirty="0"/>
              <a:t>प्रचार तथा </a:t>
            </a:r>
            <a:r>
              <a:rPr lang="hi-IN" sz="4400" dirty="0" smtClean="0"/>
              <a:t>सुषुप्त </a:t>
            </a:r>
            <a:r>
              <a:rPr lang="hi-IN" sz="4400" dirty="0"/>
              <a:t>संस्कृतज्ञों को </a:t>
            </a:r>
            <a:r>
              <a:rPr lang="hi-IN" sz="4400" dirty="0" smtClean="0"/>
              <a:t>राष्ट्र-हित </a:t>
            </a:r>
            <a:r>
              <a:rPr lang="hi-IN" sz="4400" dirty="0"/>
              <a:t>के </a:t>
            </a:r>
            <a:r>
              <a:rPr lang="hi-IN" sz="4400" dirty="0" smtClean="0"/>
              <a:t>लिए </a:t>
            </a:r>
            <a:r>
              <a:rPr lang="hi-IN" sz="4400" dirty="0"/>
              <a:t>जगाना आदि उद्देश्यों </a:t>
            </a:r>
            <a:r>
              <a:rPr lang="hi-IN" sz="4400" dirty="0" smtClean="0"/>
              <a:t>को </a:t>
            </a:r>
            <a:r>
              <a:rPr lang="hi-IN" sz="4400" dirty="0"/>
              <a:t>ध्यान में रखकर </a:t>
            </a:r>
            <a:r>
              <a:rPr lang="hi-IN" sz="4400" dirty="0">
                <a:solidFill>
                  <a:srgbClr val="FF0000"/>
                </a:solidFill>
              </a:rPr>
              <a:t>“सहृदया”</a:t>
            </a:r>
            <a:r>
              <a:rPr lang="hi-IN" sz="4400" dirty="0"/>
              <a:t> </a:t>
            </a:r>
            <a:r>
              <a:rPr lang="hi-IN" sz="4400" dirty="0" smtClean="0"/>
              <a:t>ने</a:t>
            </a:r>
            <a:r>
              <a:rPr lang="sa-IN" sz="4400" dirty="0" smtClean="0"/>
              <a:t> </a:t>
            </a:r>
            <a:r>
              <a:rPr lang="hi-IN" sz="4400" dirty="0" smtClean="0"/>
              <a:t>राष्ट्रिय</a:t>
            </a:r>
            <a:r>
              <a:rPr lang="sa-IN" sz="4400" dirty="0" smtClean="0"/>
              <a:t> </a:t>
            </a:r>
            <a:r>
              <a:rPr lang="hi-IN" sz="4400" dirty="0" smtClean="0"/>
              <a:t>आन्दोलन </a:t>
            </a:r>
            <a:r>
              <a:rPr lang="hi-IN" sz="4400" dirty="0"/>
              <a:t>में महत्त्वपूर्ण </a:t>
            </a:r>
            <a:r>
              <a:rPr lang="hi-IN" sz="4400" dirty="0" smtClean="0"/>
              <a:t>भूमिका</a:t>
            </a:r>
            <a:r>
              <a:rPr lang="sa-IN" sz="4400" dirty="0" smtClean="0"/>
              <a:t> </a:t>
            </a:r>
            <a:r>
              <a:rPr lang="hi-IN" sz="4400" dirty="0" smtClean="0"/>
              <a:t>निभायी</a:t>
            </a:r>
            <a:r>
              <a:rPr lang="sa-IN" sz="4400" dirty="0" smtClean="0"/>
              <a:t> |</a:t>
            </a:r>
            <a:endParaRPr lang="en-US" sz="4400" dirty="0" smtClean="0"/>
          </a:p>
          <a:p>
            <a:endParaRPr lang="hi-IN" sz="4400" dirty="0"/>
          </a:p>
        </p:txBody>
      </p:sp>
    </p:spTree>
    <p:extLst>
      <p:ext uri="{BB962C8B-B14F-4D97-AF65-F5344CB8AC3E}">
        <p14:creationId xmlns:p14="http://schemas.microsoft.com/office/powerpoint/2010/main" val="3147686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457200"/>
            <a:ext cx="7772400" cy="5486400"/>
          </a:xfrm>
        </p:spPr>
        <p:txBody>
          <a:bodyPr>
            <a:noAutofit/>
          </a:bodyPr>
          <a:lstStyle/>
          <a:p>
            <a:r>
              <a:rPr lang="hi-IN" sz="4400" dirty="0"/>
              <a:t>२०वीं शताब्दी के आरम्भ में</a:t>
            </a:r>
            <a:r>
              <a:rPr lang="sa-IN" sz="4400" dirty="0"/>
              <a:t> </a:t>
            </a:r>
            <a:endParaRPr lang="sa-IN" sz="4400" dirty="0" smtClean="0"/>
          </a:p>
          <a:p>
            <a:pPr marL="109728" indent="0">
              <a:buNone/>
            </a:pPr>
            <a:r>
              <a:rPr lang="hi-IN" sz="4400" dirty="0" smtClean="0">
                <a:solidFill>
                  <a:srgbClr val="FF0000"/>
                </a:solidFill>
              </a:rPr>
              <a:t>लोकमान्य</a:t>
            </a:r>
            <a:r>
              <a:rPr lang="sa-IN" sz="4400" dirty="0" smtClean="0">
                <a:solidFill>
                  <a:srgbClr val="FF0000"/>
                </a:solidFill>
              </a:rPr>
              <a:t> </a:t>
            </a:r>
            <a:r>
              <a:rPr lang="hi-IN" sz="4400" dirty="0" smtClean="0">
                <a:solidFill>
                  <a:srgbClr val="FF0000"/>
                </a:solidFill>
              </a:rPr>
              <a:t>तिलक </a:t>
            </a:r>
            <a:r>
              <a:rPr lang="hi-IN" sz="4400" dirty="0"/>
              <a:t>के नेतृत्व में </a:t>
            </a:r>
            <a:endParaRPr lang="sa-IN" sz="4400" dirty="0" smtClean="0"/>
          </a:p>
          <a:p>
            <a:pPr marL="109728" indent="0">
              <a:buNone/>
            </a:pPr>
            <a:r>
              <a:rPr lang="hi-IN" sz="4400" dirty="0" smtClean="0"/>
              <a:t>सारे </a:t>
            </a:r>
            <a:r>
              <a:rPr lang="hi-IN" sz="4400" dirty="0"/>
              <a:t>देश ने </a:t>
            </a:r>
            <a:r>
              <a:rPr lang="hi-IN" sz="4400" dirty="0" smtClean="0"/>
              <a:t>स्वदेशी </a:t>
            </a:r>
            <a:r>
              <a:rPr lang="hi-IN" sz="4400" dirty="0"/>
              <a:t>आन्दोलन में </a:t>
            </a:r>
            <a:endParaRPr lang="sa-IN" sz="4400" dirty="0" smtClean="0"/>
          </a:p>
          <a:p>
            <a:pPr marL="109728" indent="0">
              <a:buNone/>
            </a:pPr>
            <a:r>
              <a:rPr lang="hi-IN" sz="4400" dirty="0" smtClean="0"/>
              <a:t>भाग </a:t>
            </a:r>
            <a:r>
              <a:rPr lang="hi-IN" sz="4400" dirty="0"/>
              <a:t>लिया </a:t>
            </a:r>
            <a:r>
              <a:rPr lang="hi-IN" sz="4400" dirty="0" smtClean="0"/>
              <a:t>था</a:t>
            </a:r>
            <a:r>
              <a:rPr lang="sa-IN" sz="4400" dirty="0" smtClean="0"/>
              <a:t> </a:t>
            </a:r>
            <a:r>
              <a:rPr lang="hi-IN" sz="4400" dirty="0" smtClean="0"/>
              <a:t>| </a:t>
            </a:r>
            <a:endParaRPr lang="sa-IN" sz="4400" dirty="0" smtClean="0"/>
          </a:p>
          <a:p>
            <a:endParaRPr lang="sa-IN" sz="4400" dirty="0" smtClean="0">
              <a:solidFill>
                <a:srgbClr val="FF0000"/>
              </a:solidFill>
            </a:endParaRPr>
          </a:p>
          <a:p>
            <a:r>
              <a:rPr lang="hi-IN" sz="4400" dirty="0" smtClean="0">
                <a:solidFill>
                  <a:srgbClr val="FF0000"/>
                </a:solidFill>
              </a:rPr>
              <a:t>संस्कृत-पत्रकारिता </a:t>
            </a:r>
            <a:r>
              <a:rPr lang="hi-IN" sz="4400" dirty="0"/>
              <a:t>के लिए ये </a:t>
            </a:r>
            <a:endParaRPr lang="sa-IN" sz="4400" dirty="0" smtClean="0"/>
          </a:p>
          <a:p>
            <a:pPr marL="109728" indent="0">
              <a:buNone/>
            </a:pPr>
            <a:r>
              <a:rPr lang="hi-IN" sz="4400" dirty="0" smtClean="0"/>
              <a:t>सम्वर्धन </a:t>
            </a:r>
            <a:r>
              <a:rPr lang="hi-IN" sz="4400" dirty="0"/>
              <a:t>का युग था | </a:t>
            </a:r>
            <a:endParaRPr lang="en-US" sz="4400" dirty="0"/>
          </a:p>
        </p:txBody>
      </p:sp>
    </p:spTree>
    <p:extLst>
      <p:ext uri="{BB962C8B-B14F-4D97-AF65-F5344CB8AC3E}">
        <p14:creationId xmlns:p14="http://schemas.microsoft.com/office/powerpoint/2010/main" val="568212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1"/>
            <a:ext cx="8229600" cy="5486400"/>
          </a:xfrm>
        </p:spPr>
        <p:txBody>
          <a:bodyPr>
            <a:noAutofit/>
          </a:bodyPr>
          <a:lstStyle/>
          <a:p>
            <a:pPr marL="0"/>
            <a:r>
              <a:rPr lang="en-US" sz="4400" dirty="0">
                <a:solidFill>
                  <a:srgbClr val="FF0000"/>
                </a:solidFill>
                <a:latin typeface="Times New Roman"/>
                <a:ea typeface="Times New Roman"/>
              </a:rPr>
              <a:t> Sanskrit Journalism: History and its Modern Forms </a:t>
            </a:r>
            <a:r>
              <a:rPr lang="hi-IN" sz="4400" dirty="0" smtClean="0">
                <a:latin typeface="Times New Roman"/>
                <a:ea typeface="Times New Roman"/>
              </a:rPr>
              <a:t> </a:t>
            </a:r>
          </a:p>
          <a:p>
            <a:pPr marL="0"/>
            <a:r>
              <a:rPr lang="hi-IN" sz="4400" dirty="0">
                <a:latin typeface="Times New Roman"/>
                <a:ea typeface="Times New Roman"/>
              </a:rPr>
              <a:t> </a:t>
            </a:r>
            <a:r>
              <a:rPr lang="hi-IN" sz="4400" dirty="0" smtClean="0">
                <a:latin typeface="Times New Roman"/>
                <a:ea typeface="Times New Roman"/>
              </a:rPr>
              <a:t>  </a:t>
            </a:r>
            <a:r>
              <a:rPr lang="en-US" sz="4400" dirty="0" smtClean="0">
                <a:latin typeface="Times New Roman"/>
                <a:ea typeface="Times New Roman"/>
              </a:rPr>
              <a:t>   </a:t>
            </a:r>
            <a:r>
              <a:rPr lang="en-US" sz="4400" dirty="0">
                <a:latin typeface="Times New Roman"/>
                <a:ea typeface="Times New Roman"/>
              </a:rPr>
              <a:t>-     Dr. </a:t>
            </a:r>
            <a:r>
              <a:rPr lang="en-US" sz="4400" dirty="0" err="1">
                <a:latin typeface="Times New Roman"/>
                <a:ea typeface="Times New Roman"/>
              </a:rPr>
              <a:t>Baldevanand</a:t>
            </a:r>
            <a:r>
              <a:rPr lang="en-US" sz="4400" dirty="0">
                <a:latin typeface="Times New Roman"/>
                <a:ea typeface="Times New Roman"/>
              </a:rPr>
              <a:t> </a:t>
            </a:r>
            <a:r>
              <a:rPr lang="en-US" sz="4400" dirty="0" err="1">
                <a:latin typeface="Times New Roman"/>
                <a:ea typeface="Times New Roman"/>
              </a:rPr>
              <a:t>Sagar</a:t>
            </a:r>
            <a:endParaRPr lang="en-US" sz="4400" dirty="0">
              <a:latin typeface="Times New Roman"/>
              <a:ea typeface="Times New Roman"/>
            </a:endParaRPr>
          </a:p>
          <a:p>
            <a:pPr marL="0" algn="just"/>
            <a:r>
              <a:rPr lang="en-US" sz="4400" dirty="0">
                <a:latin typeface="Times New Roman"/>
                <a:ea typeface="Times New Roman"/>
              </a:rPr>
              <a:t>            Before saying anything about </a:t>
            </a:r>
            <a:r>
              <a:rPr lang="en-US" sz="4400" dirty="0">
                <a:solidFill>
                  <a:srgbClr val="7030A0"/>
                </a:solidFill>
                <a:latin typeface="Times New Roman"/>
                <a:ea typeface="Times New Roman"/>
              </a:rPr>
              <a:t>Sanskrit Journalism </a:t>
            </a:r>
            <a:r>
              <a:rPr lang="en-US" sz="4400" dirty="0">
                <a:latin typeface="Times New Roman"/>
                <a:ea typeface="Times New Roman"/>
              </a:rPr>
              <a:t>I would like to tell all my wise readers that even though </a:t>
            </a:r>
            <a:r>
              <a:rPr lang="en-US" sz="4400" dirty="0">
                <a:solidFill>
                  <a:srgbClr val="7030A0"/>
                </a:solidFill>
                <a:latin typeface="Times New Roman"/>
                <a:ea typeface="Times New Roman"/>
              </a:rPr>
              <a:t>Sanskrit Journalism </a:t>
            </a:r>
            <a:r>
              <a:rPr lang="en-US" sz="4400" dirty="0">
                <a:latin typeface="Times New Roman"/>
                <a:ea typeface="Times New Roman"/>
              </a:rPr>
              <a:t>is not discussed as much as Hindi, </a:t>
            </a:r>
            <a:endParaRPr lang="en-US" sz="4400" dirty="0"/>
          </a:p>
        </p:txBody>
      </p:sp>
    </p:spTree>
    <p:extLst>
      <p:ext uri="{BB962C8B-B14F-4D97-AF65-F5344CB8AC3E}">
        <p14:creationId xmlns:p14="http://schemas.microsoft.com/office/powerpoint/2010/main" val="796640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562601"/>
          </a:xfrm>
        </p:spPr>
        <p:txBody>
          <a:bodyPr>
            <a:normAutofit lnSpcReduction="10000"/>
          </a:bodyPr>
          <a:lstStyle/>
          <a:p>
            <a:pPr marL="0" lvl="0" algn="just">
              <a:buClr>
                <a:srgbClr val="2DA2BF"/>
              </a:buClr>
            </a:pPr>
            <a:r>
              <a:rPr lang="en-US" sz="4400" dirty="0">
                <a:solidFill>
                  <a:prstClr val="black"/>
                </a:solidFill>
                <a:latin typeface="Times New Roman"/>
                <a:ea typeface="Times New Roman"/>
              </a:rPr>
              <a:t>English or other</a:t>
            </a:r>
            <a:r>
              <a:rPr lang="en-US" sz="4400" dirty="0">
                <a:solidFill>
                  <a:srgbClr val="7030A0"/>
                </a:solidFill>
                <a:latin typeface="Times New Roman"/>
                <a:ea typeface="Times New Roman"/>
              </a:rPr>
              <a:t> prevalent languages’ journalism</a:t>
            </a:r>
            <a:r>
              <a:rPr lang="en-US" sz="4400" dirty="0">
                <a:solidFill>
                  <a:prstClr val="black"/>
                </a:solidFill>
                <a:latin typeface="Times New Roman"/>
                <a:ea typeface="Times New Roman"/>
              </a:rPr>
              <a:t>; but you will be surprised to know that today </a:t>
            </a:r>
            <a:r>
              <a:rPr lang="hi-IN" sz="4400" dirty="0" smtClean="0">
                <a:solidFill>
                  <a:prstClr val="black"/>
                </a:solidFill>
                <a:latin typeface="Times New Roman"/>
                <a:ea typeface="Times New Roman"/>
              </a:rPr>
              <a:t>at</a:t>
            </a:r>
            <a:r>
              <a:rPr lang="en-US" sz="4400" dirty="0" smtClean="0">
                <a:solidFill>
                  <a:prstClr val="black"/>
                </a:solidFill>
                <a:latin typeface="Times New Roman"/>
                <a:ea typeface="Times New Roman"/>
              </a:rPr>
              <a:t> </a:t>
            </a:r>
            <a:r>
              <a:rPr lang="en-US" sz="4400" dirty="0">
                <a:solidFill>
                  <a:prstClr val="black"/>
                </a:solidFill>
                <a:latin typeface="Times New Roman"/>
                <a:ea typeface="Times New Roman"/>
              </a:rPr>
              <a:t>the </a:t>
            </a:r>
            <a:r>
              <a:rPr lang="hi-IN" sz="4400" dirty="0" smtClean="0">
                <a:solidFill>
                  <a:prstClr val="black"/>
                </a:solidFill>
                <a:latin typeface="Times New Roman"/>
                <a:ea typeface="Times New Roman"/>
              </a:rPr>
              <a:t>end </a:t>
            </a:r>
            <a:r>
              <a:rPr lang="en-US" sz="4400" dirty="0" smtClean="0">
                <a:solidFill>
                  <a:prstClr val="black"/>
                </a:solidFill>
                <a:latin typeface="Times New Roman"/>
                <a:ea typeface="Times New Roman"/>
              </a:rPr>
              <a:t>of </a:t>
            </a:r>
            <a:r>
              <a:rPr lang="en-US" sz="4400" dirty="0">
                <a:solidFill>
                  <a:prstClr val="black"/>
                </a:solidFill>
                <a:latin typeface="Times New Roman"/>
                <a:ea typeface="Times New Roman"/>
              </a:rPr>
              <a:t>the second decade of twenty first century, most of the Indian states and some overseas countries are publishing </a:t>
            </a:r>
            <a:r>
              <a:rPr lang="en-US" sz="4400" dirty="0">
                <a:solidFill>
                  <a:srgbClr val="7030A0"/>
                </a:solidFill>
                <a:latin typeface="Times New Roman"/>
                <a:ea typeface="Times New Roman"/>
              </a:rPr>
              <a:t>Sanskrit periodicals and different kinds of Sanskrit magazines. </a:t>
            </a:r>
            <a:endParaRPr lang="en-US" sz="4400" dirty="0">
              <a:solidFill>
                <a:srgbClr val="7030A0"/>
              </a:solidFill>
            </a:endParaRPr>
          </a:p>
          <a:p>
            <a:endParaRPr lang="en-US" dirty="0"/>
          </a:p>
        </p:txBody>
      </p:sp>
    </p:spTree>
    <p:extLst>
      <p:ext uri="{BB962C8B-B14F-4D97-AF65-F5344CB8AC3E}">
        <p14:creationId xmlns:p14="http://schemas.microsoft.com/office/powerpoint/2010/main" val="1426148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153400" cy="5715000"/>
          </a:xfrm>
        </p:spPr>
        <p:txBody>
          <a:bodyPr>
            <a:noAutofit/>
          </a:bodyPr>
          <a:lstStyle/>
          <a:p>
            <a:pPr marL="0" marR="0" indent="-400050">
              <a:lnSpc>
                <a:spcPct val="115000"/>
              </a:lnSpc>
              <a:spcBef>
                <a:spcPts val="0"/>
              </a:spcBef>
              <a:spcAft>
                <a:spcPts val="1000"/>
              </a:spcAft>
            </a:pPr>
            <a:r>
              <a:rPr lang="hi-IN" sz="4400" dirty="0">
                <a:solidFill>
                  <a:srgbClr val="FF0000"/>
                </a:solidFill>
                <a:latin typeface="Calibri"/>
                <a:ea typeface="Calibri"/>
              </a:rPr>
              <a:t>संस्कृत-पत्रकारिता : इतिहास एवं </a:t>
            </a:r>
            <a:endParaRPr lang="hi-IN" sz="4400" dirty="0" smtClean="0">
              <a:solidFill>
                <a:srgbClr val="FF0000"/>
              </a:solidFill>
              <a:latin typeface="Calibri"/>
              <a:ea typeface="Calibri"/>
            </a:endParaRPr>
          </a:p>
          <a:p>
            <a:pPr marL="0" marR="0" indent="0">
              <a:lnSpc>
                <a:spcPct val="115000"/>
              </a:lnSpc>
              <a:spcBef>
                <a:spcPts val="0"/>
              </a:spcBef>
              <a:spcAft>
                <a:spcPts val="1000"/>
              </a:spcAft>
              <a:buNone/>
            </a:pPr>
            <a:r>
              <a:rPr lang="hi-IN" sz="4400" dirty="0" smtClean="0">
                <a:solidFill>
                  <a:srgbClr val="FF0000"/>
                </a:solidFill>
                <a:latin typeface="Calibri"/>
                <a:ea typeface="Calibri"/>
              </a:rPr>
              <a:t>अधुनातन </a:t>
            </a:r>
            <a:r>
              <a:rPr lang="hi-IN" sz="4400" dirty="0">
                <a:solidFill>
                  <a:srgbClr val="FF0000"/>
                </a:solidFill>
                <a:latin typeface="Calibri"/>
                <a:ea typeface="Calibri"/>
              </a:rPr>
              <a:t>स्वरूप</a:t>
            </a:r>
            <a:r>
              <a:rPr lang="en-US" sz="4400" dirty="0" smtClean="0">
                <a:solidFill>
                  <a:srgbClr val="FF0000"/>
                </a:solidFill>
                <a:latin typeface="Calibri"/>
                <a:ea typeface="Calibri"/>
                <a:cs typeface="Arial"/>
              </a:rPr>
              <a:t>…</a:t>
            </a:r>
            <a:endParaRPr lang="hi-IN" sz="4400" dirty="0" smtClean="0">
              <a:solidFill>
                <a:srgbClr val="FF0000"/>
              </a:solidFill>
              <a:latin typeface="Calibri"/>
              <a:ea typeface="Calibri"/>
              <a:cs typeface="Arial"/>
            </a:endParaRPr>
          </a:p>
          <a:p>
            <a:pPr marL="0" marR="0" indent="-400050">
              <a:lnSpc>
                <a:spcPct val="115000"/>
              </a:lnSpc>
              <a:spcBef>
                <a:spcPts val="0"/>
              </a:spcBef>
              <a:spcAft>
                <a:spcPts val="1000"/>
              </a:spcAft>
            </a:pPr>
            <a:r>
              <a:rPr lang="hi-IN" sz="4400" dirty="0">
                <a:latin typeface="Calibri"/>
                <a:ea typeface="Calibri"/>
                <a:cs typeface="Arial"/>
              </a:rPr>
              <a:t> </a:t>
            </a:r>
            <a:r>
              <a:rPr lang="hi-IN" sz="4400" dirty="0" smtClean="0">
                <a:latin typeface="Calibri"/>
                <a:ea typeface="Calibri"/>
                <a:cs typeface="Arial"/>
              </a:rPr>
              <a:t>     </a:t>
            </a:r>
            <a:r>
              <a:rPr lang="en-US" sz="4400" dirty="0" smtClean="0">
                <a:latin typeface="Calibri"/>
                <a:ea typeface="Calibri"/>
                <a:cs typeface="Arial"/>
              </a:rPr>
              <a:t>•</a:t>
            </a:r>
            <a:r>
              <a:rPr lang="en-US" sz="4400" dirty="0">
                <a:latin typeface="Calibri"/>
                <a:ea typeface="Calibri"/>
                <a:cs typeface="Arial"/>
              </a:rPr>
              <a:t>	</a:t>
            </a:r>
            <a:r>
              <a:rPr lang="hi-IN" sz="4400" dirty="0">
                <a:latin typeface="Calibri"/>
                <a:ea typeface="Calibri"/>
              </a:rPr>
              <a:t>डॉ. बलदेवानन्द सागर  </a:t>
            </a:r>
            <a:r>
              <a:rPr lang="en-US" sz="4400" dirty="0">
                <a:latin typeface="Calibri"/>
                <a:ea typeface="Calibri"/>
                <a:cs typeface="Arial"/>
              </a:rPr>
              <a:t>	 </a:t>
            </a:r>
          </a:p>
          <a:p>
            <a:pPr marL="0" marR="0">
              <a:lnSpc>
                <a:spcPct val="115000"/>
              </a:lnSpc>
              <a:spcBef>
                <a:spcPts val="0"/>
              </a:spcBef>
              <a:spcAft>
                <a:spcPts val="1000"/>
              </a:spcAft>
            </a:pPr>
            <a:r>
              <a:rPr lang="hi-IN" sz="4400" dirty="0">
                <a:latin typeface="Calibri"/>
                <a:ea typeface="Calibri"/>
              </a:rPr>
              <a:t>  </a:t>
            </a:r>
            <a:r>
              <a:rPr lang="hi-IN" sz="4400" dirty="0">
                <a:solidFill>
                  <a:srgbClr val="7030A0"/>
                </a:solidFill>
                <a:latin typeface="Calibri"/>
                <a:ea typeface="Calibri"/>
              </a:rPr>
              <a:t> </a:t>
            </a:r>
            <a:r>
              <a:rPr lang="hi-IN" sz="4400" dirty="0" smtClean="0">
                <a:solidFill>
                  <a:srgbClr val="7030A0"/>
                </a:solidFill>
                <a:latin typeface="Calibri"/>
                <a:ea typeface="Calibri"/>
              </a:rPr>
              <a:t>संस्कृत-पत्रकारिता </a:t>
            </a:r>
            <a:r>
              <a:rPr lang="hi-IN" sz="4400" dirty="0">
                <a:latin typeface="Calibri"/>
                <a:ea typeface="Calibri"/>
              </a:rPr>
              <a:t>के बारे में कुछ कहने से पहले मैं सुधी पाठकों को ये बताना चाहूँगा कि भले ही</a:t>
            </a:r>
            <a:r>
              <a:rPr lang="en-US" sz="4400" dirty="0">
                <a:latin typeface="Calibri"/>
                <a:ea typeface="Calibri"/>
                <a:cs typeface="Arial"/>
              </a:rPr>
              <a:t>, </a:t>
            </a:r>
            <a:r>
              <a:rPr lang="hi-IN" sz="4400" dirty="0">
                <a:latin typeface="Calibri"/>
                <a:ea typeface="Calibri"/>
              </a:rPr>
              <a:t>सामान्यरूप से हिन्दी</a:t>
            </a:r>
            <a:r>
              <a:rPr lang="en-US" sz="4400" dirty="0">
                <a:latin typeface="Calibri"/>
                <a:ea typeface="Calibri"/>
                <a:cs typeface="Arial"/>
              </a:rPr>
              <a:t>, </a:t>
            </a:r>
            <a:r>
              <a:rPr lang="hi-IN" sz="4400" dirty="0">
                <a:latin typeface="Calibri"/>
                <a:ea typeface="Calibri"/>
              </a:rPr>
              <a:t>अंग्रेजी </a:t>
            </a:r>
            <a:r>
              <a:rPr lang="hi-IN" sz="4400" dirty="0" smtClean="0">
                <a:latin typeface="Calibri"/>
                <a:ea typeface="Calibri"/>
              </a:rPr>
              <a:t>या</a:t>
            </a:r>
            <a:endParaRPr lang="en-US" sz="4400" dirty="0"/>
          </a:p>
        </p:txBody>
      </p:sp>
    </p:spTree>
    <p:extLst>
      <p:ext uri="{BB962C8B-B14F-4D97-AF65-F5344CB8AC3E}">
        <p14:creationId xmlns:p14="http://schemas.microsoft.com/office/powerpoint/2010/main" val="4089144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458199" cy="556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1960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0"/>
            <a:ext cx="8839200" cy="6096000"/>
          </a:xfrm>
        </p:spPr>
        <p:txBody>
          <a:bodyPr>
            <a:noAutofit/>
          </a:bodyPr>
          <a:lstStyle/>
          <a:p>
            <a:pPr marL="0" lvl="0">
              <a:lnSpc>
                <a:spcPct val="115000"/>
              </a:lnSpc>
              <a:spcBef>
                <a:spcPts val="0"/>
              </a:spcBef>
              <a:spcAft>
                <a:spcPts val="1000"/>
              </a:spcAft>
              <a:buClr>
                <a:srgbClr val="2DA2BF"/>
              </a:buClr>
            </a:pPr>
            <a:r>
              <a:rPr lang="hi-IN" sz="4400" dirty="0">
                <a:solidFill>
                  <a:prstClr val="black"/>
                </a:solidFill>
                <a:latin typeface="Calibri"/>
                <a:ea typeface="Calibri"/>
              </a:rPr>
              <a:t>अन्य प्रचलित भाषाओं की पत्रकारिता के समान </a:t>
            </a:r>
            <a:r>
              <a:rPr lang="hi-IN" sz="4400" dirty="0">
                <a:solidFill>
                  <a:srgbClr val="FF0000"/>
                </a:solidFill>
                <a:latin typeface="Calibri"/>
                <a:ea typeface="Calibri"/>
              </a:rPr>
              <a:t>संस्कृत-पत्रकारिता</a:t>
            </a:r>
            <a:r>
              <a:rPr lang="hi-IN" sz="4400" dirty="0">
                <a:solidFill>
                  <a:prstClr val="black"/>
                </a:solidFill>
                <a:latin typeface="Calibri"/>
                <a:ea typeface="Calibri"/>
              </a:rPr>
              <a:t> की चर्चा न होती हो</a:t>
            </a:r>
            <a:r>
              <a:rPr lang="en-US" sz="4400" dirty="0">
                <a:solidFill>
                  <a:prstClr val="black"/>
                </a:solidFill>
                <a:latin typeface="Calibri"/>
                <a:ea typeface="Calibri"/>
                <a:cs typeface="Arial"/>
              </a:rPr>
              <a:t>; </a:t>
            </a:r>
            <a:r>
              <a:rPr lang="hi-IN" sz="4400" dirty="0">
                <a:solidFill>
                  <a:prstClr val="black"/>
                </a:solidFill>
                <a:latin typeface="Calibri"/>
                <a:ea typeface="Calibri"/>
              </a:rPr>
              <a:t>पर आप को यह जानकर आश्चर्य होगा कि आज</a:t>
            </a:r>
            <a:r>
              <a:rPr lang="en-US" sz="4400" dirty="0">
                <a:solidFill>
                  <a:prstClr val="black"/>
                </a:solidFill>
                <a:latin typeface="Calibri"/>
                <a:ea typeface="Calibri"/>
                <a:cs typeface="Arial"/>
              </a:rPr>
              <a:t>, </a:t>
            </a:r>
            <a:r>
              <a:rPr lang="hi-IN" sz="4400" dirty="0">
                <a:solidFill>
                  <a:prstClr val="black"/>
                </a:solidFill>
                <a:latin typeface="Calibri"/>
                <a:ea typeface="Calibri"/>
              </a:rPr>
              <a:t>इस इक्कीसवीं शताब्दी के दूसरे दशक के अन्त में भी</a:t>
            </a:r>
            <a:r>
              <a:rPr lang="en-US" sz="4400" dirty="0">
                <a:solidFill>
                  <a:prstClr val="black"/>
                </a:solidFill>
                <a:latin typeface="Calibri"/>
                <a:ea typeface="Calibri"/>
                <a:cs typeface="Arial"/>
              </a:rPr>
              <a:t>, </a:t>
            </a:r>
            <a:r>
              <a:rPr lang="hi-IN" sz="4400" dirty="0">
                <a:solidFill>
                  <a:prstClr val="black"/>
                </a:solidFill>
                <a:latin typeface="Calibri"/>
                <a:ea typeface="Calibri"/>
              </a:rPr>
              <a:t>भारत के प्रायः सभी राज्यों और कुछ विदेशों में भी </a:t>
            </a:r>
            <a:r>
              <a:rPr lang="hi-IN" sz="4400" dirty="0" smtClean="0">
                <a:solidFill>
                  <a:srgbClr val="FF0000"/>
                </a:solidFill>
                <a:latin typeface="Calibri"/>
                <a:ea typeface="Calibri"/>
              </a:rPr>
              <a:t>संस्कृत-पत्र-पत्रिकाएँ</a:t>
            </a:r>
            <a:r>
              <a:rPr lang="hi-IN" sz="4400" dirty="0" smtClean="0">
                <a:solidFill>
                  <a:prstClr val="black"/>
                </a:solidFill>
                <a:latin typeface="Calibri"/>
                <a:ea typeface="Calibri"/>
              </a:rPr>
              <a:t> </a:t>
            </a:r>
            <a:r>
              <a:rPr lang="hi-IN" sz="4400" dirty="0">
                <a:solidFill>
                  <a:prstClr val="black"/>
                </a:solidFill>
                <a:latin typeface="Calibri"/>
                <a:ea typeface="Calibri"/>
              </a:rPr>
              <a:t>प्रकाशित हो रही हैं </a:t>
            </a:r>
            <a:r>
              <a:rPr lang="en-US" sz="4400" dirty="0">
                <a:solidFill>
                  <a:prstClr val="black"/>
                </a:solidFill>
                <a:latin typeface="Calibri"/>
                <a:ea typeface="Calibri"/>
                <a:cs typeface="Arial"/>
              </a:rPr>
              <a:t>|</a:t>
            </a:r>
          </a:p>
          <a:p>
            <a:pPr marL="109728" lvl="0" indent="0">
              <a:buClr>
                <a:srgbClr val="2DA2BF"/>
              </a:buClr>
              <a:buNone/>
            </a:pPr>
            <a:endParaRPr lang="en-US" sz="4400" dirty="0">
              <a:solidFill>
                <a:prstClr val="black"/>
              </a:solidFill>
            </a:endParaRPr>
          </a:p>
          <a:p>
            <a:endParaRPr lang="en-US" sz="4400" dirty="0"/>
          </a:p>
        </p:txBody>
      </p:sp>
    </p:spTree>
    <p:extLst>
      <p:ext uri="{BB962C8B-B14F-4D97-AF65-F5344CB8AC3E}">
        <p14:creationId xmlns:p14="http://schemas.microsoft.com/office/powerpoint/2010/main" val="2622267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7620000" cy="4800599"/>
          </a:xfrm>
        </p:spPr>
        <p:txBody>
          <a:bodyPr>
            <a:noAutofit/>
          </a:bodyPr>
          <a:lstStyle/>
          <a:p>
            <a:endParaRPr lang="sa-IN" sz="4400" dirty="0" smtClean="0">
              <a:solidFill>
                <a:srgbClr val="00B050"/>
              </a:solidFill>
            </a:endParaRPr>
          </a:p>
          <a:p>
            <a:r>
              <a:rPr lang="en-US" sz="4400" dirty="0" smtClean="0">
                <a:solidFill>
                  <a:srgbClr val="00B050"/>
                </a:solidFill>
              </a:rPr>
              <a:t>‘</a:t>
            </a:r>
            <a:r>
              <a:rPr lang="sa-IN" sz="4400" dirty="0" smtClean="0">
                <a:solidFill>
                  <a:srgbClr val="00B050"/>
                </a:solidFill>
              </a:rPr>
              <a:t>काशी-विद्या-सुधा-निधिः</a:t>
            </a:r>
            <a:r>
              <a:rPr lang="en-US" sz="4400" dirty="0" smtClean="0">
                <a:solidFill>
                  <a:srgbClr val="00B050"/>
                </a:solidFill>
              </a:rPr>
              <a:t>’</a:t>
            </a:r>
          </a:p>
          <a:p>
            <a:pPr marL="109728" indent="0">
              <a:buNone/>
            </a:pPr>
            <a:r>
              <a:rPr lang="sa-IN" sz="4400" dirty="0" smtClean="0">
                <a:solidFill>
                  <a:srgbClr val="00B050"/>
                </a:solidFill>
              </a:rPr>
              <a:t> </a:t>
            </a:r>
          </a:p>
          <a:p>
            <a:r>
              <a:rPr lang="en-US" sz="4400" dirty="0" smtClean="0">
                <a:solidFill>
                  <a:srgbClr val="00B050"/>
                </a:solidFill>
              </a:rPr>
              <a:t>‘</a:t>
            </a:r>
            <a:r>
              <a:rPr lang="sa-IN" sz="4400" dirty="0" smtClean="0">
                <a:solidFill>
                  <a:srgbClr val="00B050"/>
                </a:solidFill>
              </a:rPr>
              <a:t>पण्डित-पत्रिका</a:t>
            </a:r>
            <a:r>
              <a:rPr lang="en-US" sz="4400" dirty="0" smtClean="0">
                <a:solidFill>
                  <a:srgbClr val="00B050"/>
                </a:solidFill>
              </a:rPr>
              <a:t>’</a:t>
            </a:r>
            <a:r>
              <a:rPr lang="sa-IN" sz="4400" dirty="0" smtClean="0">
                <a:solidFill>
                  <a:srgbClr val="00B050"/>
                </a:solidFill>
              </a:rPr>
              <a:t> इति अपरम् अभिधानम् </a:t>
            </a:r>
          </a:p>
          <a:p>
            <a:pPr marL="109728" indent="0">
              <a:buNone/>
            </a:pPr>
            <a:endParaRPr lang="sa-IN" sz="4400" dirty="0" smtClean="0">
              <a:solidFill>
                <a:srgbClr val="00B050"/>
              </a:solidFill>
            </a:endParaRPr>
          </a:p>
          <a:p>
            <a:r>
              <a:rPr lang="sa-IN" sz="4400" dirty="0" smtClean="0">
                <a:solidFill>
                  <a:srgbClr val="FF0000"/>
                </a:solidFill>
              </a:rPr>
              <a:t>१५३-वर्षात्मकः इतिहासः </a:t>
            </a:r>
            <a:endParaRPr lang="en-US" sz="4400" dirty="0">
              <a:solidFill>
                <a:srgbClr val="FF0000"/>
              </a:solidFill>
            </a:endParaRPr>
          </a:p>
        </p:txBody>
      </p:sp>
      <p:sp>
        <p:nvSpPr>
          <p:cNvPr id="2" name="Title 1"/>
          <p:cNvSpPr>
            <a:spLocks noGrp="1"/>
          </p:cNvSpPr>
          <p:nvPr>
            <p:ph type="title"/>
          </p:nvPr>
        </p:nvSpPr>
        <p:spPr>
          <a:xfrm>
            <a:off x="838200" y="381000"/>
            <a:ext cx="7315200" cy="1219200"/>
          </a:xfrm>
        </p:spPr>
        <p:txBody>
          <a:bodyPr>
            <a:normAutofit fontScale="90000"/>
          </a:bodyPr>
          <a:lstStyle/>
          <a:p>
            <a:pPr marL="857250" indent="-857250">
              <a:buFont typeface="Arial" pitchFamily="34" charset="0"/>
              <a:buChar char="•"/>
            </a:pPr>
            <a:r>
              <a:rPr lang="en-US" sz="4900" b="0" dirty="0" smtClean="0">
                <a:solidFill>
                  <a:srgbClr val="FF0000"/>
                </a:solidFill>
              </a:rPr>
              <a:t>  </a:t>
            </a:r>
            <a:r>
              <a:rPr lang="sa-IN" sz="4900" b="0" dirty="0" smtClean="0">
                <a:solidFill>
                  <a:srgbClr val="FF0000"/>
                </a:solidFill>
              </a:rPr>
              <a:t>१ </a:t>
            </a:r>
            <a:r>
              <a:rPr lang="sa-IN" sz="4900" b="0" dirty="0">
                <a:solidFill>
                  <a:srgbClr val="FF0000"/>
                </a:solidFill>
              </a:rPr>
              <a:t>–जून’ १८६६  </a:t>
            </a:r>
            <a:r>
              <a:rPr lang="en-US" dirty="0">
                <a:solidFill>
                  <a:srgbClr val="FF0000"/>
                </a:solidFill>
              </a:rPr>
              <a:t/>
            </a:r>
            <a:br>
              <a:rPr lang="en-US" dirty="0">
                <a:solidFill>
                  <a:srgbClr val="FF0000"/>
                </a:solidFill>
              </a:rPr>
            </a:br>
            <a:endParaRPr lang="en-US" dirty="0"/>
          </a:p>
        </p:txBody>
      </p:sp>
    </p:spTree>
    <p:extLst>
      <p:ext uri="{BB962C8B-B14F-4D97-AF65-F5344CB8AC3E}">
        <p14:creationId xmlns:p14="http://schemas.microsoft.com/office/powerpoint/2010/main" val="12714510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086600" cy="4724400"/>
          </a:xfrm>
        </p:spPr>
        <p:txBody>
          <a:bodyPr>
            <a:normAutofit/>
          </a:bodyPr>
          <a:lstStyle/>
          <a:p>
            <a:pPr marL="109728" indent="0">
              <a:buNone/>
            </a:pPr>
            <a:endParaRPr lang="sa-IN" sz="4400" dirty="0" smtClean="0">
              <a:solidFill>
                <a:srgbClr val="FF0000"/>
              </a:solidFill>
            </a:endParaRPr>
          </a:p>
          <a:p>
            <a:pPr marL="109728" indent="0">
              <a:buNone/>
            </a:pPr>
            <a:r>
              <a:rPr lang="en-US" sz="4400" dirty="0" smtClean="0">
                <a:solidFill>
                  <a:srgbClr val="FF0000"/>
                </a:solidFill>
              </a:rPr>
              <a:t>  </a:t>
            </a:r>
            <a:endParaRPr lang="sa-IN" sz="4400" dirty="0" smtClean="0">
              <a:solidFill>
                <a:srgbClr val="FF0000"/>
              </a:solidFill>
            </a:endParaRPr>
          </a:p>
          <a:p>
            <a:r>
              <a:rPr lang="en-US" sz="4400" dirty="0" smtClean="0">
                <a:solidFill>
                  <a:srgbClr val="FF0000"/>
                </a:solidFill>
              </a:rPr>
              <a:t> </a:t>
            </a:r>
            <a:r>
              <a:rPr lang="sa-IN" sz="4400" dirty="0" smtClean="0">
                <a:solidFill>
                  <a:srgbClr val="FF0000"/>
                </a:solidFill>
              </a:rPr>
              <a:t> </a:t>
            </a:r>
            <a:r>
              <a:rPr lang="en-US" sz="4400" dirty="0" smtClean="0">
                <a:solidFill>
                  <a:srgbClr val="FF0000"/>
                </a:solidFill>
              </a:rPr>
              <a:t> </a:t>
            </a:r>
            <a:r>
              <a:rPr lang="sa-IN" sz="4400" dirty="0" smtClean="0">
                <a:solidFill>
                  <a:srgbClr val="FF0000"/>
                </a:solidFill>
              </a:rPr>
              <a:t>३० – जून’ १९७४ </a:t>
            </a:r>
          </a:p>
          <a:p>
            <a:endParaRPr lang="sa-IN" sz="4400" dirty="0">
              <a:solidFill>
                <a:srgbClr val="FF0000"/>
              </a:solidFill>
            </a:endParaRPr>
          </a:p>
          <a:p>
            <a:r>
              <a:rPr lang="sa-IN" sz="4400" dirty="0" smtClean="0">
                <a:solidFill>
                  <a:srgbClr val="FF0000"/>
                </a:solidFill>
              </a:rPr>
              <a:t>  [आहत्य ४५-वर्षेभ्यः प्राक्]</a:t>
            </a:r>
            <a:endParaRPr lang="en-US" sz="4400" dirty="0">
              <a:solidFill>
                <a:srgbClr val="FF0000"/>
              </a:solidFill>
            </a:endParaRPr>
          </a:p>
        </p:txBody>
      </p:sp>
    </p:spTree>
    <p:extLst>
      <p:ext uri="{BB962C8B-B14F-4D97-AF65-F5344CB8AC3E}">
        <p14:creationId xmlns:p14="http://schemas.microsoft.com/office/powerpoint/2010/main" val="1530044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838200"/>
            <a:ext cx="7162800" cy="4724400"/>
          </a:xfrm>
        </p:spPr>
        <p:txBody>
          <a:bodyPr>
            <a:normAutofit/>
          </a:bodyPr>
          <a:lstStyle/>
          <a:p>
            <a:endParaRPr lang="sa-IN" sz="4400" dirty="0" smtClean="0">
              <a:solidFill>
                <a:srgbClr val="C00000"/>
              </a:solidFill>
            </a:endParaRPr>
          </a:p>
          <a:p>
            <a:r>
              <a:rPr lang="sa-IN" sz="4400" dirty="0" smtClean="0">
                <a:solidFill>
                  <a:srgbClr val="C00000"/>
                </a:solidFill>
              </a:rPr>
              <a:t>इयम् आकाशवाणी </a:t>
            </a:r>
          </a:p>
          <a:p>
            <a:pPr marL="109728" indent="0">
              <a:buNone/>
            </a:pPr>
            <a:endParaRPr lang="sa-IN" sz="4400" dirty="0" smtClean="0">
              <a:solidFill>
                <a:srgbClr val="C00000"/>
              </a:solidFill>
            </a:endParaRPr>
          </a:p>
          <a:p>
            <a:r>
              <a:rPr lang="sa-IN" sz="4400" dirty="0" smtClean="0">
                <a:solidFill>
                  <a:srgbClr val="C00000"/>
                </a:solidFill>
              </a:rPr>
              <a:t>सम्प्रति वार्त्ताः श्रूयन्ताम् </a:t>
            </a:r>
          </a:p>
          <a:p>
            <a:pPr marL="109728" indent="0">
              <a:buNone/>
            </a:pPr>
            <a:endParaRPr lang="sa-IN" sz="4400" dirty="0" smtClean="0">
              <a:solidFill>
                <a:srgbClr val="C00000"/>
              </a:solidFill>
            </a:endParaRPr>
          </a:p>
          <a:p>
            <a:r>
              <a:rPr lang="sa-IN" sz="4400" dirty="0" smtClean="0">
                <a:solidFill>
                  <a:srgbClr val="C00000"/>
                </a:solidFill>
              </a:rPr>
              <a:t>प्रवाचकः / प्रवाचिका ....</a:t>
            </a:r>
            <a:endParaRPr lang="en-US" sz="4400" dirty="0">
              <a:solidFill>
                <a:srgbClr val="C00000"/>
              </a:solidFill>
            </a:endParaRPr>
          </a:p>
        </p:txBody>
      </p:sp>
    </p:spTree>
    <p:extLst>
      <p:ext uri="{BB962C8B-B14F-4D97-AF65-F5344CB8AC3E}">
        <p14:creationId xmlns:p14="http://schemas.microsoft.com/office/powerpoint/2010/main" val="37246104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3889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990600"/>
            <a:ext cx="7086600" cy="4953000"/>
          </a:xfrm>
        </p:spPr>
        <p:txBody>
          <a:bodyPr>
            <a:normAutofit/>
          </a:bodyPr>
          <a:lstStyle/>
          <a:p>
            <a:endParaRPr lang="sa-IN" sz="4400" dirty="0" smtClean="0">
              <a:solidFill>
                <a:srgbClr val="FF0000"/>
              </a:solidFill>
            </a:endParaRPr>
          </a:p>
          <a:p>
            <a:pPr marL="109728" indent="0">
              <a:buNone/>
            </a:pPr>
            <a:endParaRPr lang="sa-IN" sz="4400" dirty="0">
              <a:solidFill>
                <a:srgbClr val="FF0000"/>
              </a:solidFill>
            </a:endParaRPr>
          </a:p>
          <a:p>
            <a:r>
              <a:rPr lang="sa-IN" sz="4400" dirty="0" smtClean="0">
                <a:solidFill>
                  <a:srgbClr val="FF0000"/>
                </a:solidFill>
              </a:rPr>
              <a:t>  २१ – अगस्त’ १९९४</a:t>
            </a:r>
          </a:p>
          <a:p>
            <a:pPr marL="109728" indent="0">
              <a:buNone/>
            </a:pPr>
            <a:endParaRPr lang="sa-IN" sz="4400" dirty="0">
              <a:solidFill>
                <a:srgbClr val="FF0000"/>
              </a:solidFill>
            </a:endParaRPr>
          </a:p>
          <a:p>
            <a:r>
              <a:rPr lang="sa-IN" sz="4400" dirty="0" smtClean="0">
                <a:solidFill>
                  <a:srgbClr val="FF0000"/>
                </a:solidFill>
              </a:rPr>
              <a:t>  [आहत्य २५-वर्षेभ्यः प्राक्] </a:t>
            </a:r>
            <a:r>
              <a:rPr lang="sa-IN" sz="4400" dirty="0" smtClean="0"/>
              <a:t> </a:t>
            </a:r>
            <a:endParaRPr lang="en-US" sz="4400" dirty="0"/>
          </a:p>
        </p:txBody>
      </p:sp>
    </p:spTree>
    <p:extLst>
      <p:ext uri="{BB962C8B-B14F-4D97-AF65-F5344CB8AC3E}">
        <p14:creationId xmlns:p14="http://schemas.microsoft.com/office/powerpoint/2010/main" val="40191063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239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409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6858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184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391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7582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175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1"/>
            <a:ext cx="8229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005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69342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607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086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5027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14400"/>
            <a:ext cx="7467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1940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762000"/>
            <a:ext cx="73913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1752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7723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0339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8001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5444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467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5754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924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9975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609600"/>
            <a:ext cx="7924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6108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147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05800"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3742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848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2753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495801"/>
          </a:xfrm>
        </p:spPr>
        <p:txBody>
          <a:bodyPr>
            <a:noAutofit/>
          </a:bodyPr>
          <a:lstStyle/>
          <a:p>
            <a:pPr lvl="0">
              <a:buClr>
                <a:srgbClr val="2DA2BF"/>
              </a:buClr>
            </a:pPr>
            <a:r>
              <a:rPr lang="hi-IN" sz="4000" dirty="0">
                <a:solidFill>
                  <a:prstClr val="black"/>
                </a:solidFill>
              </a:rPr>
              <a:t>संस्कृत भारत की सांस्कृतिक-धरोहर </a:t>
            </a:r>
            <a:endParaRPr lang="sa-IN" sz="4000" dirty="0" smtClean="0">
              <a:solidFill>
                <a:prstClr val="black"/>
              </a:solidFill>
            </a:endParaRPr>
          </a:p>
          <a:p>
            <a:pPr marL="109728" lvl="0" indent="0">
              <a:buClr>
                <a:srgbClr val="2DA2BF"/>
              </a:buClr>
              <a:buNone/>
            </a:pPr>
            <a:r>
              <a:rPr lang="hi-IN" sz="4000" dirty="0" smtClean="0">
                <a:solidFill>
                  <a:prstClr val="black"/>
                </a:solidFill>
              </a:rPr>
              <a:t>है </a:t>
            </a:r>
            <a:r>
              <a:rPr lang="hi-IN" sz="4000" dirty="0">
                <a:solidFill>
                  <a:prstClr val="black"/>
                </a:solidFill>
              </a:rPr>
              <a:t>| </a:t>
            </a:r>
            <a:r>
              <a:rPr lang="hi-IN" sz="4000" dirty="0" smtClean="0">
                <a:solidFill>
                  <a:prstClr val="black"/>
                </a:solidFill>
              </a:rPr>
              <a:t>इस </a:t>
            </a:r>
            <a:r>
              <a:rPr lang="hi-IN" sz="4000" dirty="0">
                <a:solidFill>
                  <a:prstClr val="black"/>
                </a:solidFill>
              </a:rPr>
              <a:t>राष्ट्र की पहचान </a:t>
            </a:r>
            <a:r>
              <a:rPr lang="hi-IN" sz="4000" dirty="0" smtClean="0">
                <a:solidFill>
                  <a:prstClr val="black"/>
                </a:solidFill>
              </a:rPr>
              <a:t>औरअस्मिता </a:t>
            </a:r>
            <a:endParaRPr lang="sa-IN" sz="4000" dirty="0" smtClean="0">
              <a:solidFill>
                <a:prstClr val="black"/>
              </a:solidFill>
            </a:endParaRPr>
          </a:p>
          <a:p>
            <a:pPr marL="109728" lvl="0" indent="0">
              <a:buClr>
                <a:srgbClr val="2DA2BF"/>
              </a:buClr>
              <a:buNone/>
            </a:pPr>
            <a:r>
              <a:rPr lang="hi-IN" sz="4000" dirty="0" smtClean="0">
                <a:solidFill>
                  <a:prstClr val="black"/>
                </a:solidFill>
              </a:rPr>
              <a:t>है </a:t>
            </a:r>
            <a:r>
              <a:rPr lang="hi-IN" sz="4000" dirty="0">
                <a:solidFill>
                  <a:prstClr val="black"/>
                </a:solidFill>
              </a:rPr>
              <a:t>| </a:t>
            </a:r>
            <a:endParaRPr lang="en-US" sz="4000" dirty="0">
              <a:solidFill>
                <a:prstClr val="black"/>
              </a:solidFill>
            </a:endParaRPr>
          </a:p>
          <a:p>
            <a:pPr lvl="0">
              <a:buClr>
                <a:srgbClr val="2DA2BF"/>
              </a:buClr>
            </a:pPr>
            <a:endParaRPr lang="sa-IN" sz="4000" dirty="0">
              <a:solidFill>
                <a:prstClr val="black"/>
              </a:solidFill>
            </a:endParaRPr>
          </a:p>
          <a:p>
            <a:pPr lvl="0">
              <a:buClr>
                <a:srgbClr val="2DA2BF"/>
              </a:buClr>
            </a:pPr>
            <a:r>
              <a:rPr lang="hi-IN" sz="4000" dirty="0">
                <a:solidFill>
                  <a:prstClr val="black"/>
                </a:solidFill>
              </a:rPr>
              <a:t>स्वतन्त्र-भारत की भाषाई नीति के </a:t>
            </a:r>
            <a:endParaRPr lang="sa-IN" sz="4000" dirty="0">
              <a:solidFill>
                <a:prstClr val="black"/>
              </a:solidFill>
            </a:endParaRPr>
          </a:p>
          <a:p>
            <a:pPr marL="109728" lvl="0" indent="0">
              <a:buClr>
                <a:srgbClr val="2DA2BF"/>
              </a:buClr>
              <a:buNone/>
            </a:pPr>
            <a:r>
              <a:rPr lang="hi-IN" sz="4000" dirty="0" smtClean="0">
                <a:solidFill>
                  <a:prstClr val="black"/>
                </a:solidFill>
              </a:rPr>
              <a:t>चक्रव्यूह </a:t>
            </a:r>
            <a:r>
              <a:rPr lang="hi-IN" sz="4000" dirty="0">
                <a:solidFill>
                  <a:prstClr val="black"/>
                </a:solidFill>
              </a:rPr>
              <a:t>में न पड़कर आज संस्कृत</a:t>
            </a:r>
            <a:r>
              <a:rPr lang="sa-IN" sz="4000" dirty="0" smtClean="0">
                <a:solidFill>
                  <a:prstClr val="black"/>
                </a:solidFill>
              </a:rPr>
              <a:t>-</a:t>
            </a:r>
            <a:r>
              <a:rPr lang="hi-IN" sz="4000" dirty="0" smtClean="0">
                <a:solidFill>
                  <a:prstClr val="black"/>
                </a:solidFill>
              </a:rPr>
              <a:t>पत्र</a:t>
            </a:r>
            <a:r>
              <a:rPr lang="sa-IN" sz="4000" dirty="0" smtClean="0">
                <a:solidFill>
                  <a:prstClr val="black"/>
                </a:solidFill>
              </a:rPr>
              <a:t> -</a:t>
            </a:r>
            <a:r>
              <a:rPr lang="hi-IN" sz="4000" dirty="0" smtClean="0">
                <a:solidFill>
                  <a:prstClr val="black"/>
                </a:solidFill>
              </a:rPr>
              <a:t>कारिता </a:t>
            </a:r>
            <a:r>
              <a:rPr lang="hi-IN" sz="4000" dirty="0">
                <a:solidFill>
                  <a:prstClr val="black"/>
                </a:solidFill>
              </a:rPr>
              <a:t>के क्षेत्र में नित-नूतन हो </a:t>
            </a:r>
            <a:r>
              <a:rPr lang="hi-IN" sz="4000" dirty="0" smtClean="0">
                <a:solidFill>
                  <a:prstClr val="black"/>
                </a:solidFill>
              </a:rPr>
              <a:t>रहे</a:t>
            </a:r>
            <a:endParaRPr lang="en-US" sz="4000" dirty="0"/>
          </a:p>
        </p:txBody>
      </p:sp>
      <p:sp>
        <p:nvSpPr>
          <p:cNvPr id="3" name="Title 2"/>
          <p:cNvSpPr>
            <a:spLocks noGrp="1"/>
          </p:cNvSpPr>
          <p:nvPr>
            <p:ph type="title"/>
          </p:nvPr>
        </p:nvSpPr>
        <p:spPr>
          <a:xfrm>
            <a:off x="152400" y="228600"/>
            <a:ext cx="8991600" cy="1295400"/>
          </a:xfrm>
        </p:spPr>
        <p:txBody>
          <a:bodyPr>
            <a:noAutofit/>
          </a:bodyPr>
          <a:lstStyle/>
          <a:p>
            <a:pPr marL="365760" lvl="0" indent="-256032">
              <a:spcBef>
                <a:spcPts val="400"/>
              </a:spcBef>
            </a:pPr>
            <a:r>
              <a:rPr lang="sa-IN" sz="4000" b="0" dirty="0">
                <a:solidFill>
                  <a:srgbClr val="FF0000"/>
                </a:solidFill>
                <a:effectLst/>
                <a:ea typeface="+mn-ea"/>
              </a:rPr>
              <a:t/>
            </a:r>
            <a:br>
              <a:rPr lang="sa-IN" sz="4000" b="0" dirty="0">
                <a:solidFill>
                  <a:srgbClr val="FF0000"/>
                </a:solidFill>
                <a:effectLst/>
                <a:ea typeface="+mn-ea"/>
              </a:rPr>
            </a:br>
            <a:r>
              <a:rPr lang="sa-IN" sz="4000" b="0" dirty="0">
                <a:solidFill>
                  <a:srgbClr val="FF0000"/>
                </a:solidFill>
                <a:effectLst/>
                <a:ea typeface="+mn-ea"/>
              </a:rPr>
              <a:t/>
            </a:r>
            <a:br>
              <a:rPr lang="sa-IN" sz="4000" b="0" dirty="0">
                <a:solidFill>
                  <a:srgbClr val="FF0000"/>
                </a:solidFill>
                <a:effectLst/>
                <a:ea typeface="+mn-ea"/>
              </a:rPr>
            </a:br>
            <a:r>
              <a:rPr lang="hi-IN" sz="4000" b="0" dirty="0">
                <a:solidFill>
                  <a:srgbClr val="FF0000"/>
                </a:solidFill>
                <a:effectLst/>
                <a:ea typeface="+mn-ea"/>
              </a:rPr>
              <a:t>संस्कृत-पत्रकारिता का अधुनातन </a:t>
            </a:r>
            <a:r>
              <a:rPr lang="hi-IN" sz="4000" b="0" dirty="0" smtClean="0">
                <a:solidFill>
                  <a:srgbClr val="FF0000"/>
                </a:solidFill>
                <a:effectLst/>
                <a:ea typeface="+mn-ea"/>
              </a:rPr>
              <a:t>स्वरूप– </a:t>
            </a:r>
            <a:r>
              <a:rPr lang="sa-IN" sz="4000" b="0" dirty="0">
                <a:solidFill>
                  <a:srgbClr val="FF0000"/>
                </a:solidFill>
                <a:effectLst/>
                <a:ea typeface="+mn-ea"/>
              </a:rPr>
              <a:t/>
            </a:r>
            <a:br>
              <a:rPr lang="sa-IN" sz="4000" b="0" dirty="0">
                <a:solidFill>
                  <a:srgbClr val="FF0000"/>
                </a:solidFill>
                <a:effectLst/>
                <a:ea typeface="+mn-ea"/>
              </a:rPr>
            </a:br>
            <a:r>
              <a:rPr lang="en-US" sz="4000" b="0" dirty="0">
                <a:solidFill>
                  <a:srgbClr val="FF0000"/>
                </a:solidFill>
                <a:effectLst/>
                <a:ea typeface="+mn-ea"/>
                <a:cs typeface="+mn-cs"/>
              </a:rPr>
              <a:t/>
            </a:r>
            <a:br>
              <a:rPr lang="en-US" sz="4000" b="0" dirty="0">
                <a:solidFill>
                  <a:srgbClr val="FF0000"/>
                </a:solidFill>
                <a:effectLst/>
                <a:ea typeface="+mn-ea"/>
                <a:cs typeface="+mn-cs"/>
              </a:rPr>
            </a:br>
            <a:r>
              <a:rPr lang="en-US" sz="4000" b="0" dirty="0">
                <a:solidFill>
                  <a:prstClr val="black"/>
                </a:solidFill>
                <a:effectLst/>
                <a:ea typeface="+mn-ea"/>
                <a:cs typeface="+mn-cs"/>
              </a:rPr>
              <a:t/>
            </a:r>
            <a:br>
              <a:rPr lang="en-US" sz="4000" b="0" dirty="0">
                <a:solidFill>
                  <a:prstClr val="black"/>
                </a:solidFill>
                <a:effectLst/>
                <a:ea typeface="+mn-ea"/>
                <a:cs typeface="+mn-cs"/>
              </a:rPr>
            </a:br>
            <a:endParaRPr lang="en-US" sz="4000" dirty="0"/>
          </a:p>
        </p:txBody>
      </p:sp>
    </p:spTree>
    <p:extLst>
      <p:ext uri="{BB962C8B-B14F-4D97-AF65-F5344CB8AC3E}">
        <p14:creationId xmlns:p14="http://schemas.microsoft.com/office/powerpoint/2010/main" val="15150274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57200"/>
            <a:ext cx="8610600" cy="5334001"/>
          </a:xfrm>
        </p:spPr>
        <p:txBody>
          <a:bodyPr>
            <a:noAutofit/>
          </a:bodyPr>
          <a:lstStyle/>
          <a:p>
            <a:pPr>
              <a:buClr>
                <a:srgbClr val="2DA2BF"/>
              </a:buClr>
            </a:pPr>
            <a:r>
              <a:rPr lang="hi-IN" sz="4000" dirty="0">
                <a:solidFill>
                  <a:prstClr val="black"/>
                </a:solidFill>
              </a:rPr>
              <a:t>प्रयोगों की पड़ताल करें तो </a:t>
            </a:r>
            <a:r>
              <a:rPr lang="hi-IN" sz="4000" dirty="0" smtClean="0">
                <a:solidFill>
                  <a:prstClr val="black"/>
                </a:solidFill>
              </a:rPr>
              <a:t>लगता</a:t>
            </a:r>
            <a:r>
              <a:rPr lang="sa-IN" sz="4000" dirty="0" smtClean="0">
                <a:solidFill>
                  <a:prstClr val="black"/>
                </a:solidFill>
              </a:rPr>
              <a:t> </a:t>
            </a:r>
            <a:r>
              <a:rPr lang="hi-IN" sz="4000" dirty="0" smtClean="0">
                <a:solidFill>
                  <a:prstClr val="black"/>
                </a:solidFill>
              </a:rPr>
              <a:t>है</a:t>
            </a:r>
            <a:r>
              <a:rPr lang="sa-IN" sz="4000" dirty="0" smtClean="0">
                <a:solidFill>
                  <a:prstClr val="black"/>
                </a:solidFill>
              </a:rPr>
              <a:t> </a:t>
            </a:r>
          </a:p>
          <a:p>
            <a:pPr marL="109728" indent="0">
              <a:buClr>
                <a:srgbClr val="2DA2BF"/>
              </a:buClr>
              <a:buNone/>
            </a:pPr>
            <a:r>
              <a:rPr lang="hi-IN" sz="4000" dirty="0" smtClean="0">
                <a:solidFill>
                  <a:prstClr val="black"/>
                </a:solidFill>
              </a:rPr>
              <a:t>कि</a:t>
            </a:r>
            <a:r>
              <a:rPr lang="sa-IN" sz="4000" dirty="0" smtClean="0">
                <a:solidFill>
                  <a:prstClr val="black"/>
                </a:solidFill>
              </a:rPr>
              <a:t> </a:t>
            </a:r>
            <a:r>
              <a:rPr lang="hi-IN" sz="4000" dirty="0" smtClean="0">
                <a:solidFill>
                  <a:prstClr val="black"/>
                </a:solidFill>
              </a:rPr>
              <a:t>विश्व </a:t>
            </a:r>
            <a:r>
              <a:rPr lang="hi-IN" sz="4000" dirty="0">
                <a:solidFill>
                  <a:prstClr val="black"/>
                </a:solidFill>
              </a:rPr>
              <a:t>की अधिकाधिक भाषाएँ, इस </a:t>
            </a:r>
            <a:endParaRPr lang="sa-IN" sz="4000" dirty="0" smtClean="0">
              <a:solidFill>
                <a:prstClr val="black"/>
              </a:solidFill>
            </a:endParaRPr>
          </a:p>
          <a:p>
            <a:pPr marL="109728" indent="0">
              <a:buClr>
                <a:srgbClr val="2DA2BF"/>
              </a:buClr>
              <a:buNone/>
            </a:pPr>
            <a:r>
              <a:rPr lang="hi-IN" sz="4000" dirty="0" smtClean="0">
                <a:solidFill>
                  <a:prstClr val="black"/>
                </a:solidFill>
              </a:rPr>
              <a:t>वैज्ञानिक </a:t>
            </a:r>
            <a:r>
              <a:rPr lang="hi-IN" sz="4000" dirty="0">
                <a:solidFill>
                  <a:prstClr val="black"/>
                </a:solidFill>
              </a:rPr>
              <a:t>और गणितात्मक वाणी-विज्ञान </a:t>
            </a:r>
            <a:r>
              <a:rPr lang="hi-IN" sz="4000" dirty="0" smtClean="0">
                <a:solidFill>
                  <a:prstClr val="black"/>
                </a:solidFill>
              </a:rPr>
              <a:t>से</a:t>
            </a:r>
            <a:r>
              <a:rPr lang="sa-IN" sz="4000" dirty="0" smtClean="0">
                <a:solidFill>
                  <a:prstClr val="black"/>
                </a:solidFill>
              </a:rPr>
              <a:t> </a:t>
            </a:r>
            <a:r>
              <a:rPr lang="hi-IN" sz="4000" dirty="0" smtClean="0">
                <a:solidFill>
                  <a:prstClr val="black"/>
                </a:solidFill>
              </a:rPr>
              <a:t>लाभान्वित </a:t>
            </a:r>
            <a:r>
              <a:rPr lang="hi-IN" sz="4000" dirty="0">
                <a:solidFill>
                  <a:prstClr val="black"/>
                </a:solidFill>
              </a:rPr>
              <a:t>हो रही हैं </a:t>
            </a:r>
            <a:r>
              <a:rPr lang="hi-IN" sz="4000" dirty="0" smtClean="0">
                <a:solidFill>
                  <a:prstClr val="black"/>
                </a:solidFill>
              </a:rPr>
              <a:t>|</a:t>
            </a:r>
            <a:endParaRPr lang="sa-IN" sz="4000" dirty="0" smtClean="0">
              <a:solidFill>
                <a:prstClr val="black"/>
              </a:solidFill>
            </a:endParaRPr>
          </a:p>
          <a:p>
            <a:pPr marL="109728" indent="0">
              <a:buClr>
                <a:srgbClr val="2DA2BF"/>
              </a:buClr>
              <a:buNone/>
            </a:pPr>
            <a:r>
              <a:rPr lang="hi-IN" sz="4000" dirty="0" smtClean="0">
                <a:solidFill>
                  <a:prstClr val="black"/>
                </a:solidFill>
              </a:rPr>
              <a:t> </a:t>
            </a:r>
            <a:endParaRPr lang="en-US" sz="4000" dirty="0">
              <a:solidFill>
                <a:prstClr val="black"/>
              </a:solidFill>
            </a:endParaRPr>
          </a:p>
          <a:p>
            <a:pPr lvl="0">
              <a:buClr>
                <a:srgbClr val="2DA2BF"/>
              </a:buClr>
            </a:pPr>
            <a:r>
              <a:rPr lang="en-US" sz="4000" dirty="0">
                <a:solidFill>
                  <a:srgbClr val="FF0000"/>
                </a:solidFill>
              </a:rPr>
              <a:t>computational </a:t>
            </a:r>
            <a:r>
              <a:rPr lang="en-US" sz="4000" dirty="0" smtClean="0">
                <a:solidFill>
                  <a:srgbClr val="FF0000"/>
                </a:solidFill>
              </a:rPr>
              <a:t>linguistic</a:t>
            </a:r>
            <a:r>
              <a:rPr lang="sa-IN" sz="4000" dirty="0" smtClean="0">
                <a:solidFill>
                  <a:srgbClr val="FF0000"/>
                </a:solidFill>
              </a:rPr>
              <a:t> </a:t>
            </a:r>
            <a:r>
              <a:rPr lang="en-US" sz="4000" dirty="0" smtClean="0">
                <a:solidFill>
                  <a:srgbClr val="FF0000"/>
                </a:solidFill>
              </a:rPr>
              <a:t>science </a:t>
            </a:r>
            <a:endParaRPr lang="sa-IN" sz="4000" dirty="0" smtClean="0">
              <a:solidFill>
                <a:srgbClr val="FF0000"/>
              </a:solidFill>
            </a:endParaRPr>
          </a:p>
          <a:p>
            <a:pPr marL="109728" lvl="0" indent="0">
              <a:buClr>
                <a:srgbClr val="2DA2BF"/>
              </a:buClr>
              <a:buNone/>
            </a:pPr>
            <a:r>
              <a:rPr lang="hi-IN" sz="4000" dirty="0" smtClean="0">
                <a:solidFill>
                  <a:prstClr val="black"/>
                </a:solidFill>
              </a:rPr>
              <a:t>को </a:t>
            </a:r>
            <a:r>
              <a:rPr lang="hi-IN" sz="4000" dirty="0">
                <a:solidFill>
                  <a:prstClr val="black"/>
                </a:solidFill>
              </a:rPr>
              <a:t>परिपोषित और सम्वर्धित करने में </a:t>
            </a:r>
            <a:endParaRPr lang="sa-IN" sz="4000" dirty="0" smtClean="0">
              <a:solidFill>
                <a:prstClr val="black"/>
              </a:solidFill>
            </a:endParaRPr>
          </a:p>
          <a:p>
            <a:pPr marL="109728" lvl="0" indent="0">
              <a:buClr>
                <a:srgbClr val="2DA2BF"/>
              </a:buClr>
              <a:buNone/>
            </a:pPr>
            <a:r>
              <a:rPr lang="hi-IN" sz="4000" dirty="0" smtClean="0">
                <a:solidFill>
                  <a:prstClr val="black"/>
                </a:solidFill>
              </a:rPr>
              <a:t>संस्कृत </a:t>
            </a:r>
            <a:r>
              <a:rPr lang="hi-IN" sz="4000" dirty="0">
                <a:solidFill>
                  <a:prstClr val="black"/>
                </a:solidFill>
              </a:rPr>
              <a:t>के शब्दानुशासन से अधिकाधिक </a:t>
            </a:r>
            <a:endParaRPr lang="sa-IN" sz="4000" dirty="0" smtClean="0">
              <a:solidFill>
                <a:prstClr val="black"/>
              </a:solidFill>
            </a:endParaRPr>
          </a:p>
        </p:txBody>
      </p:sp>
    </p:spTree>
    <p:extLst>
      <p:ext uri="{BB962C8B-B14F-4D97-AF65-F5344CB8AC3E}">
        <p14:creationId xmlns:p14="http://schemas.microsoft.com/office/powerpoint/2010/main" val="39616560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8600"/>
            <a:ext cx="8534400" cy="5715000"/>
          </a:xfrm>
        </p:spPr>
        <p:txBody>
          <a:bodyPr>
            <a:noAutofit/>
          </a:bodyPr>
          <a:lstStyle/>
          <a:p>
            <a:pPr marL="109728" lvl="0" indent="0">
              <a:buClr>
                <a:srgbClr val="2DA2BF"/>
              </a:buClr>
              <a:buNone/>
            </a:pPr>
            <a:r>
              <a:rPr lang="hi-IN" sz="4400" dirty="0">
                <a:solidFill>
                  <a:prstClr val="black"/>
                </a:solidFill>
              </a:rPr>
              <a:t>मदद ली जा रही है </a:t>
            </a:r>
            <a:r>
              <a:rPr lang="hi-IN" sz="4400" dirty="0" smtClean="0">
                <a:solidFill>
                  <a:prstClr val="black"/>
                </a:solidFill>
              </a:rPr>
              <a:t>|</a:t>
            </a:r>
            <a:endParaRPr lang="sa-IN" sz="4400" dirty="0" smtClean="0">
              <a:solidFill>
                <a:prstClr val="black"/>
              </a:solidFill>
            </a:endParaRPr>
          </a:p>
          <a:p>
            <a:pPr>
              <a:buClr>
                <a:srgbClr val="2DA2BF"/>
              </a:buClr>
            </a:pPr>
            <a:endParaRPr lang="sa-IN" sz="4400" dirty="0" smtClean="0">
              <a:solidFill>
                <a:prstClr val="black"/>
              </a:solidFill>
            </a:endParaRPr>
          </a:p>
          <a:p>
            <a:pPr>
              <a:buClr>
                <a:srgbClr val="2DA2BF"/>
              </a:buClr>
            </a:pPr>
            <a:r>
              <a:rPr lang="hi-IN" sz="4400" dirty="0" smtClean="0"/>
              <a:t>ऐसे </a:t>
            </a:r>
            <a:r>
              <a:rPr lang="hi-IN" sz="4400" dirty="0"/>
              <a:t>परिदृश्य में किन्हीं कारणों से </a:t>
            </a:r>
            <a:endParaRPr lang="sa-IN" sz="4400" dirty="0" smtClean="0"/>
          </a:p>
          <a:p>
            <a:pPr marL="109728" indent="0">
              <a:buClr>
                <a:srgbClr val="2DA2BF"/>
              </a:buClr>
              <a:buNone/>
            </a:pPr>
            <a:r>
              <a:rPr lang="hi-IN" sz="4400" dirty="0" smtClean="0"/>
              <a:t>शिथिल-गति </a:t>
            </a:r>
            <a:r>
              <a:rPr lang="hi-IN" sz="4400" dirty="0"/>
              <a:t>वाली </a:t>
            </a:r>
            <a:r>
              <a:rPr lang="hi-IN" sz="4400" dirty="0" smtClean="0">
                <a:solidFill>
                  <a:srgbClr val="FF0000"/>
                </a:solidFill>
              </a:rPr>
              <a:t>संस्कृतपत्रकारिता </a:t>
            </a:r>
            <a:endParaRPr lang="sa-IN" sz="4400" dirty="0" smtClean="0">
              <a:solidFill>
                <a:srgbClr val="FF0000"/>
              </a:solidFill>
            </a:endParaRPr>
          </a:p>
          <a:p>
            <a:pPr marL="109728" indent="0">
              <a:buClr>
                <a:srgbClr val="2DA2BF"/>
              </a:buClr>
              <a:buNone/>
            </a:pPr>
            <a:r>
              <a:rPr lang="hi-IN" sz="4400" dirty="0" smtClean="0"/>
              <a:t>अब</a:t>
            </a:r>
            <a:r>
              <a:rPr lang="hi-IN" sz="4400" dirty="0"/>
              <a:t>, आधुनिक संचार </a:t>
            </a:r>
            <a:r>
              <a:rPr lang="hi-IN" sz="4400" dirty="0" smtClean="0"/>
              <a:t>माध्यमों </a:t>
            </a:r>
            <a:r>
              <a:rPr lang="hi-IN" sz="4400" dirty="0"/>
              <a:t>के </a:t>
            </a:r>
            <a:endParaRPr lang="sa-IN" sz="4400" dirty="0" smtClean="0"/>
          </a:p>
          <a:p>
            <a:pPr marL="109728" indent="0">
              <a:buClr>
                <a:srgbClr val="2DA2BF"/>
              </a:buClr>
              <a:buNone/>
            </a:pPr>
            <a:r>
              <a:rPr lang="hi-IN" sz="4400" dirty="0" smtClean="0"/>
              <a:t>सर्वविध </a:t>
            </a:r>
            <a:r>
              <a:rPr lang="hi-IN" sz="4400" dirty="0"/>
              <a:t>क्षेत्रों में और </a:t>
            </a:r>
            <a:r>
              <a:rPr lang="hi-IN" sz="4400" dirty="0" smtClean="0"/>
              <a:t>सामाजिक </a:t>
            </a:r>
            <a:endParaRPr lang="sa-IN" sz="4400" dirty="0" smtClean="0"/>
          </a:p>
          <a:p>
            <a:pPr marL="109728" indent="0">
              <a:buClr>
                <a:srgbClr val="2DA2BF"/>
              </a:buClr>
              <a:buNone/>
            </a:pPr>
            <a:r>
              <a:rPr lang="hi-IN" sz="4400" dirty="0" smtClean="0"/>
              <a:t>संचार माध्यमों में</a:t>
            </a:r>
            <a:r>
              <a:rPr lang="sa-IN" sz="4400" dirty="0" smtClean="0"/>
              <a:t> </a:t>
            </a:r>
            <a:r>
              <a:rPr lang="hi-IN" sz="4400" dirty="0" smtClean="0"/>
              <a:t>अपनी </a:t>
            </a:r>
            <a:r>
              <a:rPr lang="hi-IN" sz="4400" dirty="0"/>
              <a:t>उपयोगिता </a:t>
            </a:r>
            <a:endParaRPr lang="sa-IN" sz="4400" dirty="0" smtClean="0"/>
          </a:p>
          <a:p>
            <a:pPr marL="109728" indent="0">
              <a:buClr>
                <a:srgbClr val="2DA2BF"/>
              </a:buClr>
              <a:buNone/>
            </a:pPr>
            <a:r>
              <a:rPr lang="hi-IN" sz="4400" dirty="0" smtClean="0"/>
              <a:t>और प्रभाव </a:t>
            </a:r>
            <a:r>
              <a:rPr lang="hi-IN" sz="4400" dirty="0"/>
              <a:t>को स्थापित कर रही है |</a:t>
            </a:r>
            <a:endParaRPr lang="en-US" sz="4400" dirty="0"/>
          </a:p>
          <a:p>
            <a:pPr marL="109728" lvl="0" indent="0">
              <a:buClr>
                <a:srgbClr val="2DA2BF"/>
              </a:buClr>
              <a:buNone/>
            </a:pPr>
            <a:endParaRPr lang="sa-IN" sz="4400" dirty="0" smtClean="0">
              <a:solidFill>
                <a:prstClr val="black"/>
              </a:solidFill>
            </a:endParaRPr>
          </a:p>
          <a:p>
            <a:pPr marL="109728" lvl="0" indent="0">
              <a:buClr>
                <a:srgbClr val="2DA2BF"/>
              </a:buClr>
              <a:buNone/>
            </a:pPr>
            <a:endParaRPr lang="en-US" sz="4400" dirty="0">
              <a:solidFill>
                <a:prstClr val="black"/>
              </a:solidFill>
            </a:endParaRPr>
          </a:p>
          <a:p>
            <a:r>
              <a:rPr lang="sa-IN" sz="4400" dirty="0" smtClean="0"/>
              <a:t> </a:t>
            </a:r>
            <a:endParaRPr lang="en-US" sz="4400" dirty="0"/>
          </a:p>
        </p:txBody>
      </p:sp>
    </p:spTree>
    <p:extLst>
      <p:ext uri="{BB962C8B-B14F-4D97-AF65-F5344CB8AC3E}">
        <p14:creationId xmlns:p14="http://schemas.microsoft.com/office/powerpoint/2010/main" val="18616513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458200" cy="5638800"/>
          </a:xfrm>
        </p:spPr>
        <p:txBody>
          <a:bodyPr>
            <a:noAutofit/>
          </a:bodyPr>
          <a:lstStyle/>
          <a:p>
            <a:r>
              <a:rPr lang="hi-IN" sz="4000" dirty="0" smtClean="0"/>
              <a:t>यदि </a:t>
            </a:r>
            <a:r>
              <a:rPr lang="hi-IN" sz="4000" dirty="0"/>
              <a:t>हम संस्कृत-पत्रकारिता के </a:t>
            </a:r>
            <a:r>
              <a:rPr lang="hi-IN" sz="4000" dirty="0" smtClean="0"/>
              <a:t>आधुनि</a:t>
            </a:r>
            <a:r>
              <a:rPr lang="sa-IN" sz="4000" dirty="0" smtClean="0"/>
              <a:t> </a:t>
            </a:r>
          </a:p>
          <a:p>
            <a:pPr marL="109728" indent="0">
              <a:buNone/>
            </a:pPr>
            <a:r>
              <a:rPr lang="sa-IN" sz="4000" dirty="0"/>
              <a:t>-</a:t>
            </a:r>
            <a:r>
              <a:rPr lang="hi-IN" sz="4000" dirty="0" smtClean="0"/>
              <a:t>कयुग </a:t>
            </a:r>
            <a:r>
              <a:rPr lang="hi-IN" sz="4000" dirty="0"/>
              <a:t>को इक्कीसवीं शताब्दी </a:t>
            </a:r>
            <a:r>
              <a:rPr lang="hi-IN" sz="4000" dirty="0" smtClean="0"/>
              <a:t>का आर</a:t>
            </a:r>
            <a:r>
              <a:rPr lang="sa-IN" sz="4000" dirty="0" smtClean="0"/>
              <a:t>- </a:t>
            </a:r>
            <a:r>
              <a:rPr lang="hi-IN" sz="4000" dirty="0" smtClean="0"/>
              <a:t>म्भ-काल </a:t>
            </a:r>
            <a:r>
              <a:rPr lang="hi-IN" sz="4000" dirty="0"/>
              <a:t>मानें, तो थोड़ा </a:t>
            </a:r>
            <a:r>
              <a:rPr lang="hi-IN" sz="4000" dirty="0" smtClean="0"/>
              <a:t>सिंहावलोकन </a:t>
            </a:r>
            <a:r>
              <a:rPr lang="hi-IN" sz="4000" dirty="0"/>
              <a:t>करके बीसवीं शताब्दी </a:t>
            </a:r>
            <a:r>
              <a:rPr lang="hi-IN" sz="4000" dirty="0" smtClean="0"/>
              <a:t>के </a:t>
            </a:r>
            <a:r>
              <a:rPr lang="hi-IN" sz="4000" dirty="0"/>
              <a:t>अन्तिम तीन दशकों में हुयी </a:t>
            </a:r>
            <a:r>
              <a:rPr lang="hi-IN" sz="4000" dirty="0" smtClean="0"/>
              <a:t>सूचना-क्रान्ति </a:t>
            </a:r>
            <a:r>
              <a:rPr lang="hi-IN" sz="4000" dirty="0"/>
              <a:t>और </a:t>
            </a:r>
            <a:r>
              <a:rPr lang="hi-IN" sz="4000" dirty="0" smtClean="0"/>
              <a:t>तक</a:t>
            </a:r>
            <a:r>
              <a:rPr lang="sa-IN" sz="4000" dirty="0" smtClean="0"/>
              <a:t>- </a:t>
            </a:r>
            <a:r>
              <a:rPr lang="hi-IN" sz="4000" dirty="0" smtClean="0"/>
              <a:t>नीकी विकास-प्रक्रिया </a:t>
            </a:r>
            <a:r>
              <a:rPr lang="hi-IN" sz="4000" dirty="0"/>
              <a:t>की समीक्षा को भी </a:t>
            </a:r>
            <a:endParaRPr lang="sa-IN" sz="4000" dirty="0" smtClean="0"/>
          </a:p>
          <a:p>
            <a:pPr marL="109728" indent="0">
              <a:buNone/>
            </a:pPr>
            <a:r>
              <a:rPr lang="hi-IN" sz="4000" dirty="0" smtClean="0"/>
              <a:t>व्यापक-परिधि </a:t>
            </a:r>
            <a:r>
              <a:rPr lang="hi-IN" sz="4000" dirty="0"/>
              <a:t>में समझना होगा | </a:t>
            </a:r>
          </a:p>
          <a:p>
            <a:r>
              <a:rPr lang="hi-IN" sz="4000" dirty="0" smtClean="0"/>
              <a:t>आप सुधी</a:t>
            </a:r>
            <a:r>
              <a:rPr lang="sa-IN" sz="4000" dirty="0" smtClean="0"/>
              <a:t>-जन </a:t>
            </a:r>
            <a:r>
              <a:rPr lang="hi-IN" sz="4000" dirty="0" smtClean="0"/>
              <a:t>मेरा संकेत समझ गए होंगे |</a:t>
            </a:r>
            <a:endParaRPr lang="en-US" sz="4000" dirty="0"/>
          </a:p>
        </p:txBody>
      </p:sp>
    </p:spTree>
    <p:extLst>
      <p:ext uri="{BB962C8B-B14F-4D97-AF65-F5344CB8AC3E}">
        <p14:creationId xmlns:p14="http://schemas.microsoft.com/office/powerpoint/2010/main" val="1650172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7924800" cy="5105400"/>
          </a:xfrm>
        </p:spPr>
        <p:txBody>
          <a:bodyPr>
            <a:normAutofit/>
          </a:bodyPr>
          <a:lstStyle/>
          <a:p>
            <a:endParaRPr lang="sa-IN" sz="4400" dirty="0" smtClean="0">
              <a:solidFill>
                <a:srgbClr val="FF0000"/>
              </a:solidFill>
            </a:endParaRPr>
          </a:p>
          <a:p>
            <a:endParaRPr lang="sa-IN" sz="4400" dirty="0" smtClean="0">
              <a:solidFill>
                <a:srgbClr val="FF0000"/>
              </a:solidFill>
            </a:endParaRPr>
          </a:p>
          <a:p>
            <a:r>
              <a:rPr lang="sa-IN" sz="4400" dirty="0" smtClean="0">
                <a:solidFill>
                  <a:srgbClr val="FF0000"/>
                </a:solidFill>
              </a:rPr>
              <a:t>किं नाम संस्कृतं ?</a:t>
            </a:r>
          </a:p>
          <a:p>
            <a:pPr marL="109728" indent="0">
              <a:buNone/>
            </a:pPr>
            <a:endParaRPr lang="sa-IN" sz="4400" dirty="0" smtClean="0">
              <a:solidFill>
                <a:srgbClr val="FF0000"/>
              </a:solidFill>
            </a:endParaRPr>
          </a:p>
          <a:p>
            <a:r>
              <a:rPr lang="sa-IN" sz="4400" dirty="0" smtClean="0">
                <a:solidFill>
                  <a:srgbClr val="FF0000"/>
                </a:solidFill>
              </a:rPr>
              <a:t>कानि च सामाजिकसञ्चार-</a:t>
            </a:r>
          </a:p>
          <a:p>
            <a:pPr marL="109728" indent="0">
              <a:buNone/>
            </a:pPr>
            <a:r>
              <a:rPr lang="sa-IN" sz="4400" dirty="0" smtClean="0">
                <a:solidFill>
                  <a:srgbClr val="FF0000"/>
                </a:solidFill>
              </a:rPr>
              <a:t>माध्यमानि ?</a:t>
            </a:r>
          </a:p>
        </p:txBody>
      </p:sp>
    </p:spTree>
    <p:extLst>
      <p:ext uri="{BB962C8B-B14F-4D97-AF65-F5344CB8AC3E}">
        <p14:creationId xmlns:p14="http://schemas.microsoft.com/office/powerpoint/2010/main" val="40818806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7467600" cy="4648200"/>
          </a:xfrm>
        </p:spPr>
        <p:txBody>
          <a:bodyPr>
            <a:normAutofit/>
          </a:bodyPr>
          <a:lstStyle/>
          <a:p>
            <a:r>
              <a:rPr lang="sa-IN" sz="4000" dirty="0" smtClean="0">
                <a:solidFill>
                  <a:srgbClr val="7030A0"/>
                </a:solidFill>
              </a:rPr>
              <a:t>संस्कृत क्या है ?</a:t>
            </a:r>
          </a:p>
          <a:p>
            <a:pPr marL="109728" indent="0">
              <a:buNone/>
            </a:pPr>
            <a:endParaRPr lang="sa-IN" sz="4000" dirty="0" smtClean="0">
              <a:solidFill>
                <a:srgbClr val="FF0000"/>
              </a:solidFill>
            </a:endParaRPr>
          </a:p>
          <a:p>
            <a:r>
              <a:rPr lang="sa-IN" sz="4000" dirty="0" smtClean="0">
                <a:solidFill>
                  <a:srgbClr val="FF0000"/>
                </a:solidFill>
              </a:rPr>
              <a:t>किं नाम संस्कृतम् ?</a:t>
            </a:r>
          </a:p>
          <a:p>
            <a:pPr marL="109728" indent="0">
              <a:buNone/>
            </a:pPr>
            <a:endParaRPr lang="sa-IN" sz="4000" dirty="0" smtClean="0">
              <a:solidFill>
                <a:srgbClr val="FF0000"/>
              </a:solidFill>
            </a:endParaRPr>
          </a:p>
          <a:p>
            <a:r>
              <a:rPr lang="sa-IN" sz="4000" dirty="0" smtClean="0">
                <a:solidFill>
                  <a:srgbClr val="FF0000"/>
                </a:solidFill>
              </a:rPr>
              <a:t>किञ्च अस्याः प्राचीनायाः सत्याः </a:t>
            </a:r>
          </a:p>
          <a:p>
            <a:pPr marL="109728" indent="0">
              <a:buNone/>
            </a:pPr>
            <a:r>
              <a:rPr lang="sa-IN" sz="4000" dirty="0" smtClean="0">
                <a:solidFill>
                  <a:srgbClr val="FF0000"/>
                </a:solidFill>
              </a:rPr>
              <a:t>अपि अधुनातन-भाषायाः स्वरूपम्?</a:t>
            </a:r>
          </a:p>
        </p:txBody>
      </p:sp>
    </p:spTree>
    <p:extLst>
      <p:ext uri="{BB962C8B-B14F-4D97-AF65-F5344CB8AC3E}">
        <p14:creationId xmlns:p14="http://schemas.microsoft.com/office/powerpoint/2010/main" val="9361514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838200"/>
            <a:ext cx="7924800" cy="5029200"/>
          </a:xfrm>
        </p:spPr>
        <p:txBody>
          <a:bodyPr>
            <a:noAutofit/>
          </a:bodyPr>
          <a:lstStyle/>
          <a:p>
            <a:r>
              <a:rPr lang="sa-IN" sz="4000" dirty="0" smtClean="0">
                <a:solidFill>
                  <a:srgbClr val="FF0000"/>
                </a:solidFill>
              </a:rPr>
              <a:t>संस्कृतं नाम दैवी वाक् अन्वाख्याता </a:t>
            </a:r>
          </a:p>
          <a:p>
            <a:pPr marL="109728" indent="0">
              <a:buNone/>
            </a:pPr>
            <a:r>
              <a:rPr lang="sa-IN" sz="4000" dirty="0" smtClean="0">
                <a:solidFill>
                  <a:srgbClr val="FF0000"/>
                </a:solidFill>
              </a:rPr>
              <a:t>महर्षिभिः | </a:t>
            </a:r>
          </a:p>
          <a:p>
            <a:endParaRPr lang="sa-IN" sz="4000" dirty="0"/>
          </a:p>
          <a:p>
            <a:r>
              <a:rPr lang="en-US" sz="4000" dirty="0" smtClean="0"/>
              <a:t>W</a:t>
            </a:r>
            <a:r>
              <a:rPr lang="sa-IN" sz="4000" dirty="0" smtClean="0"/>
              <a:t> W W . </a:t>
            </a:r>
          </a:p>
          <a:p>
            <a:endParaRPr lang="sa-IN" sz="4000" dirty="0"/>
          </a:p>
          <a:p>
            <a:r>
              <a:rPr lang="en-US" sz="4000" dirty="0" smtClean="0">
                <a:solidFill>
                  <a:srgbClr val="0070C0"/>
                </a:solidFill>
              </a:rPr>
              <a:t>W</a:t>
            </a:r>
            <a:r>
              <a:rPr lang="sa-IN" sz="4000" dirty="0">
                <a:solidFill>
                  <a:srgbClr val="0070C0"/>
                </a:solidFill>
              </a:rPr>
              <a:t>orld Wide  Web </a:t>
            </a:r>
            <a:r>
              <a:rPr lang="sa-IN" sz="4000" dirty="0"/>
              <a:t>= </a:t>
            </a:r>
            <a:endParaRPr lang="sa-IN" sz="4000" dirty="0" smtClean="0"/>
          </a:p>
          <a:p>
            <a:r>
              <a:rPr lang="sa-IN" sz="4000" dirty="0" smtClean="0"/>
              <a:t>विश्व-व्यापि-जालम्     </a:t>
            </a:r>
            <a:endParaRPr lang="en-US" sz="4000" dirty="0"/>
          </a:p>
          <a:p>
            <a:endParaRPr lang="sa-IN" sz="4000" dirty="0" smtClean="0"/>
          </a:p>
          <a:p>
            <a:endParaRPr lang="sa-IN" sz="4000" dirty="0"/>
          </a:p>
          <a:p>
            <a:pPr marL="109728" indent="0">
              <a:buNone/>
            </a:pPr>
            <a:r>
              <a:rPr lang="sa-IN" sz="4000" dirty="0" smtClean="0"/>
              <a:t> </a:t>
            </a:r>
            <a:endParaRPr lang="en-US" sz="4000" dirty="0"/>
          </a:p>
        </p:txBody>
      </p:sp>
    </p:spTree>
    <p:extLst>
      <p:ext uri="{BB962C8B-B14F-4D97-AF65-F5344CB8AC3E}">
        <p14:creationId xmlns:p14="http://schemas.microsoft.com/office/powerpoint/2010/main" val="4400145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90600" y="1142999"/>
            <a:ext cx="6934200" cy="3962401"/>
          </a:xfrm>
        </p:spPr>
        <p:txBody>
          <a:bodyPr/>
          <a:lstStyle/>
          <a:p>
            <a:pPr lvl="0">
              <a:buClr>
                <a:srgbClr val="2DA2BF"/>
              </a:buClr>
            </a:pPr>
            <a:r>
              <a:rPr lang="sa-IN" sz="4000" dirty="0">
                <a:solidFill>
                  <a:srgbClr val="7030A0"/>
                </a:solidFill>
              </a:rPr>
              <a:t>वैदिक संस्कृत </a:t>
            </a:r>
          </a:p>
          <a:p>
            <a:pPr marL="109728" lvl="0" indent="0">
              <a:buClr>
                <a:srgbClr val="2DA2BF"/>
              </a:buClr>
              <a:buNone/>
            </a:pPr>
            <a:endParaRPr lang="sa-IN" sz="4000" dirty="0">
              <a:solidFill>
                <a:srgbClr val="7030A0"/>
              </a:solidFill>
            </a:endParaRPr>
          </a:p>
          <a:p>
            <a:pPr lvl="0">
              <a:buClr>
                <a:srgbClr val="2DA2BF"/>
              </a:buClr>
            </a:pPr>
            <a:endParaRPr lang="sa-IN" sz="4000" dirty="0">
              <a:solidFill>
                <a:srgbClr val="7030A0"/>
              </a:solidFill>
            </a:endParaRPr>
          </a:p>
          <a:p>
            <a:pPr lvl="0">
              <a:buClr>
                <a:srgbClr val="2DA2BF"/>
              </a:buClr>
            </a:pPr>
            <a:r>
              <a:rPr lang="sa-IN" sz="4000" dirty="0">
                <a:solidFill>
                  <a:srgbClr val="7030A0"/>
                </a:solidFill>
              </a:rPr>
              <a:t>लौकिक [आधुनिक] संस्कृत </a:t>
            </a:r>
            <a:endParaRPr lang="en-US" sz="4000" dirty="0">
              <a:solidFill>
                <a:srgbClr val="7030A0"/>
              </a:solidFill>
            </a:endParaRPr>
          </a:p>
          <a:p>
            <a:endParaRPr lang="en-US" dirty="0">
              <a:solidFill>
                <a:srgbClr val="7030A0"/>
              </a:solidFill>
            </a:endParaRPr>
          </a:p>
        </p:txBody>
      </p:sp>
    </p:spTree>
    <p:extLst>
      <p:ext uri="{BB962C8B-B14F-4D97-AF65-F5344CB8AC3E}">
        <p14:creationId xmlns:p14="http://schemas.microsoft.com/office/powerpoint/2010/main" val="19713826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9600"/>
            <a:ext cx="7239000" cy="5334000"/>
          </a:xfrm>
        </p:spPr>
        <p:txBody>
          <a:bodyPr>
            <a:noAutofit/>
          </a:bodyPr>
          <a:lstStyle/>
          <a:p>
            <a:pPr marL="109728" indent="0">
              <a:buNone/>
            </a:pPr>
            <a:r>
              <a:rPr lang="sa-IN" sz="4000" dirty="0" smtClean="0">
                <a:solidFill>
                  <a:srgbClr val="7030A0"/>
                </a:solidFill>
              </a:rPr>
              <a:t>माहेश्वर-सूत्राणि -</a:t>
            </a:r>
          </a:p>
          <a:p>
            <a:r>
              <a:rPr lang="sa-IN" sz="4000" dirty="0" smtClean="0">
                <a:solidFill>
                  <a:srgbClr val="0070C0"/>
                </a:solidFill>
              </a:rPr>
              <a:t>अ</a:t>
            </a:r>
            <a:r>
              <a:rPr lang="sa-IN" sz="4000" dirty="0" smtClean="0">
                <a:solidFill>
                  <a:srgbClr val="FF0000"/>
                </a:solidFill>
              </a:rPr>
              <a:t> </a:t>
            </a:r>
            <a:r>
              <a:rPr lang="sa-IN" sz="4000" dirty="0" smtClean="0">
                <a:solidFill>
                  <a:srgbClr val="92D050"/>
                </a:solidFill>
              </a:rPr>
              <a:t>इ</a:t>
            </a:r>
            <a:r>
              <a:rPr lang="sa-IN" sz="4000" dirty="0" smtClean="0">
                <a:solidFill>
                  <a:srgbClr val="FF0000"/>
                </a:solidFill>
              </a:rPr>
              <a:t> उ </a:t>
            </a:r>
            <a:r>
              <a:rPr lang="sa-IN" sz="4000" dirty="0" smtClean="0">
                <a:solidFill>
                  <a:srgbClr val="92D050"/>
                </a:solidFill>
              </a:rPr>
              <a:t>ण्</a:t>
            </a:r>
            <a:r>
              <a:rPr lang="sa-IN" sz="4000" dirty="0" smtClean="0">
                <a:solidFill>
                  <a:srgbClr val="FF0000"/>
                </a:solidFill>
              </a:rPr>
              <a:t> ||१|| </a:t>
            </a:r>
          </a:p>
          <a:p>
            <a:r>
              <a:rPr lang="sa-IN" sz="4000" dirty="0" smtClean="0">
                <a:solidFill>
                  <a:srgbClr val="FF0000"/>
                </a:solidFill>
              </a:rPr>
              <a:t>ऋ लृ क्  ||२|| </a:t>
            </a:r>
          </a:p>
          <a:p>
            <a:r>
              <a:rPr lang="sa-IN" sz="4000" dirty="0" smtClean="0">
                <a:solidFill>
                  <a:srgbClr val="FF0000"/>
                </a:solidFill>
              </a:rPr>
              <a:t>ए ओ ङ्  ||३||</a:t>
            </a:r>
          </a:p>
          <a:p>
            <a:r>
              <a:rPr lang="sa-IN" sz="4000" dirty="0" smtClean="0">
                <a:solidFill>
                  <a:srgbClr val="FF0000"/>
                </a:solidFill>
              </a:rPr>
              <a:t>ऐ औ </a:t>
            </a:r>
            <a:r>
              <a:rPr lang="sa-IN" sz="4000" dirty="0" smtClean="0">
                <a:solidFill>
                  <a:srgbClr val="0070C0"/>
                </a:solidFill>
              </a:rPr>
              <a:t>च्</a:t>
            </a:r>
            <a:r>
              <a:rPr lang="sa-IN" sz="4000" dirty="0" smtClean="0">
                <a:solidFill>
                  <a:srgbClr val="FF0000"/>
                </a:solidFill>
              </a:rPr>
              <a:t>  ||४||   </a:t>
            </a:r>
          </a:p>
          <a:p>
            <a:r>
              <a:rPr lang="sa-IN" sz="4000" dirty="0">
                <a:solidFill>
                  <a:srgbClr val="FF0000"/>
                </a:solidFill>
              </a:rPr>
              <a:t> </a:t>
            </a:r>
            <a:r>
              <a:rPr lang="sa-IN" sz="4000" dirty="0" smtClean="0">
                <a:solidFill>
                  <a:srgbClr val="FF0000"/>
                </a:solidFill>
              </a:rPr>
              <a:t>             </a:t>
            </a:r>
            <a:r>
              <a:rPr lang="sa-IN" sz="4000" dirty="0" smtClean="0">
                <a:solidFill>
                  <a:srgbClr val="0070C0"/>
                </a:solidFill>
              </a:rPr>
              <a:t>अ - च् </a:t>
            </a:r>
          </a:p>
          <a:p>
            <a:r>
              <a:rPr lang="sa-IN" sz="4000" dirty="0" smtClean="0"/>
              <a:t>अजन्त</a:t>
            </a:r>
            <a:r>
              <a:rPr lang="sa-IN" sz="4000" dirty="0"/>
              <a:t>... </a:t>
            </a:r>
          </a:p>
          <a:p>
            <a:r>
              <a:rPr lang="sa-IN" sz="4000" dirty="0">
                <a:solidFill>
                  <a:srgbClr val="FF0000"/>
                </a:solidFill>
              </a:rPr>
              <a:t>       अ</a:t>
            </a:r>
            <a:r>
              <a:rPr lang="sa-IN" sz="4000" dirty="0"/>
              <a:t>च्</a:t>
            </a:r>
            <a:r>
              <a:rPr lang="sa-IN" sz="4000" dirty="0">
                <a:solidFill>
                  <a:srgbClr val="FF0000"/>
                </a:solidFill>
              </a:rPr>
              <a:t> ... [अ</a:t>
            </a:r>
            <a:r>
              <a:rPr lang="sa-IN" sz="4000" dirty="0"/>
              <a:t>ज्</a:t>
            </a:r>
            <a:r>
              <a:rPr lang="sa-IN" sz="4000" dirty="0">
                <a:solidFill>
                  <a:srgbClr val="FF0000"/>
                </a:solidFill>
              </a:rPr>
              <a:t> + </a:t>
            </a:r>
            <a:r>
              <a:rPr lang="sa-IN" sz="4000" dirty="0"/>
              <a:t>अ</a:t>
            </a:r>
            <a:r>
              <a:rPr lang="sa-IN" sz="4000" dirty="0">
                <a:solidFill>
                  <a:srgbClr val="FF0000"/>
                </a:solidFill>
              </a:rPr>
              <a:t>न्त]</a:t>
            </a:r>
          </a:p>
          <a:p>
            <a:r>
              <a:rPr lang="sa-IN" sz="4000" dirty="0">
                <a:solidFill>
                  <a:srgbClr val="FF0000"/>
                </a:solidFill>
              </a:rPr>
              <a:t>     </a:t>
            </a:r>
            <a:endParaRPr lang="en-US" sz="4000" dirty="0"/>
          </a:p>
        </p:txBody>
      </p:sp>
    </p:spTree>
    <p:extLst>
      <p:ext uri="{BB962C8B-B14F-4D97-AF65-F5344CB8AC3E}">
        <p14:creationId xmlns:p14="http://schemas.microsoft.com/office/powerpoint/2010/main" val="277028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5715000"/>
          </a:xfrm>
        </p:spPr>
        <p:txBody>
          <a:bodyPr>
            <a:noAutofit/>
          </a:bodyPr>
          <a:lstStyle/>
          <a:p>
            <a:r>
              <a:rPr lang="sa-IN" sz="4400" dirty="0" smtClean="0">
                <a:solidFill>
                  <a:srgbClr val="FF0000"/>
                </a:solidFill>
              </a:rPr>
              <a:t>का नाम संस्कृत-पत्रकारिता ?</a:t>
            </a:r>
          </a:p>
          <a:p>
            <a:endParaRPr lang="sa-IN" sz="4400" dirty="0"/>
          </a:p>
          <a:p>
            <a:r>
              <a:rPr lang="sa-IN" sz="4400" dirty="0" smtClean="0">
                <a:solidFill>
                  <a:srgbClr val="7030A0"/>
                </a:solidFill>
              </a:rPr>
              <a:t>किं नाम इतिवृत्तम् अस्याः ?</a:t>
            </a:r>
          </a:p>
          <a:p>
            <a:endParaRPr lang="sa-IN" sz="4400" dirty="0"/>
          </a:p>
          <a:p>
            <a:r>
              <a:rPr lang="sa-IN" sz="4400" dirty="0" smtClean="0">
                <a:solidFill>
                  <a:srgbClr val="002060"/>
                </a:solidFill>
              </a:rPr>
              <a:t>कानि च अधुनातनानि अस्याः स्वरूपाणि ?</a:t>
            </a:r>
            <a:endParaRPr lang="hi-IN" sz="4400" dirty="0" smtClean="0">
              <a:solidFill>
                <a:srgbClr val="002060"/>
              </a:solidFill>
            </a:endParaRPr>
          </a:p>
          <a:p>
            <a:pPr marL="109728" indent="0">
              <a:buNone/>
            </a:pPr>
            <a:endParaRPr lang="sa-IN" sz="4400" dirty="0"/>
          </a:p>
          <a:p>
            <a:r>
              <a:rPr lang="sa-IN" sz="4400" dirty="0" smtClean="0">
                <a:solidFill>
                  <a:srgbClr val="C00000"/>
                </a:solidFill>
              </a:rPr>
              <a:t>कीदृग्-विधश्च सञ्चारः [सम्वादः]? </a:t>
            </a:r>
            <a:endParaRPr lang="en-US" sz="4400" dirty="0">
              <a:solidFill>
                <a:srgbClr val="C00000"/>
              </a:solidFill>
            </a:endParaRPr>
          </a:p>
        </p:txBody>
      </p:sp>
    </p:spTree>
    <p:extLst>
      <p:ext uri="{BB962C8B-B14F-4D97-AF65-F5344CB8AC3E}">
        <p14:creationId xmlns:p14="http://schemas.microsoft.com/office/powerpoint/2010/main" val="25373026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09600"/>
            <a:ext cx="7010400" cy="5257800"/>
          </a:xfrm>
        </p:spPr>
        <p:txBody>
          <a:bodyPr>
            <a:noAutofit/>
          </a:bodyPr>
          <a:lstStyle/>
          <a:p>
            <a:endParaRPr lang="sa-IN" sz="4000" dirty="0" smtClean="0">
              <a:solidFill>
                <a:srgbClr val="FF0000"/>
              </a:solidFill>
            </a:endParaRPr>
          </a:p>
          <a:p>
            <a:r>
              <a:rPr lang="hi-IN" sz="4000" dirty="0" smtClean="0">
                <a:solidFill>
                  <a:srgbClr val="FF0000"/>
                </a:solidFill>
              </a:rPr>
              <a:t>ह य व रट्‌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|५||</a:t>
            </a:r>
          </a:p>
          <a:p>
            <a:r>
              <a:rPr lang="hi-IN" sz="4000" dirty="0" smtClean="0">
                <a:solidFill>
                  <a:srgbClr val="FF0000"/>
                </a:solidFill>
              </a:rPr>
              <a:t>लण्‌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|६||</a:t>
            </a:r>
          </a:p>
          <a:p>
            <a:r>
              <a:rPr lang="hi-IN" sz="4000" dirty="0" smtClean="0">
                <a:solidFill>
                  <a:srgbClr val="FF0000"/>
                </a:solidFill>
              </a:rPr>
              <a:t>ञ म ङ ण नम्‌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|७||</a:t>
            </a:r>
          </a:p>
          <a:p>
            <a:r>
              <a:rPr lang="hi-IN" sz="4000" dirty="0" smtClean="0">
                <a:solidFill>
                  <a:srgbClr val="FF0000"/>
                </a:solidFill>
              </a:rPr>
              <a:t>झ भञ्‌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|८||</a:t>
            </a:r>
            <a:r>
              <a:rPr lang="hi-IN" sz="4000" dirty="0" smtClean="0">
                <a:solidFill>
                  <a:srgbClr val="FF0000"/>
                </a:solidFill>
              </a:rPr>
              <a:t> </a:t>
            </a:r>
            <a:endParaRPr lang="sa-IN" sz="4000" dirty="0" smtClean="0">
              <a:solidFill>
                <a:srgbClr val="FF0000"/>
              </a:solidFill>
            </a:endParaRPr>
          </a:p>
          <a:p>
            <a:r>
              <a:rPr lang="hi-IN" sz="4000" dirty="0" smtClean="0">
                <a:solidFill>
                  <a:srgbClr val="FF0000"/>
                </a:solidFill>
              </a:rPr>
              <a:t>घ ढ धष्‌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|९||</a:t>
            </a:r>
          </a:p>
          <a:p>
            <a:r>
              <a:rPr lang="hi-IN" sz="4000" dirty="0" smtClean="0">
                <a:solidFill>
                  <a:srgbClr val="FF0000"/>
                </a:solidFill>
              </a:rPr>
              <a:t>ज ब ग ड दश्‌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|१०||</a:t>
            </a:r>
          </a:p>
        </p:txBody>
      </p:sp>
    </p:spTree>
    <p:extLst>
      <p:ext uri="{BB962C8B-B14F-4D97-AF65-F5344CB8AC3E}">
        <p14:creationId xmlns:p14="http://schemas.microsoft.com/office/powerpoint/2010/main" val="33868884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066800"/>
            <a:ext cx="7239000" cy="4724400"/>
          </a:xfrm>
        </p:spPr>
        <p:txBody>
          <a:bodyPr>
            <a:noAutofit/>
          </a:bodyPr>
          <a:lstStyle/>
          <a:p>
            <a:pPr lvl="0">
              <a:buClr>
                <a:srgbClr val="2DA2BF"/>
              </a:buClr>
            </a:pPr>
            <a:r>
              <a:rPr lang="hi-IN" sz="4000" dirty="0">
                <a:solidFill>
                  <a:srgbClr val="FF0000"/>
                </a:solidFill>
              </a:rPr>
              <a:t>ख फ छ ठ थ च ट तव्‌ |</a:t>
            </a:r>
            <a:r>
              <a:rPr lang="sa-IN" sz="4000" dirty="0">
                <a:solidFill>
                  <a:srgbClr val="FF0000"/>
                </a:solidFill>
              </a:rPr>
              <a:t>|११||</a:t>
            </a:r>
          </a:p>
          <a:p>
            <a:pPr lvl="0">
              <a:buClr>
                <a:srgbClr val="2DA2BF"/>
              </a:buClr>
            </a:pPr>
            <a:endParaRPr lang="sa-IN" sz="4000" dirty="0" smtClean="0">
              <a:solidFill>
                <a:srgbClr val="FF0000"/>
              </a:solidFill>
            </a:endParaRPr>
          </a:p>
          <a:p>
            <a:pPr lvl="0">
              <a:buClr>
                <a:srgbClr val="2DA2BF"/>
              </a:buClr>
            </a:pPr>
            <a:r>
              <a:rPr lang="hi-IN" sz="4000" dirty="0" smtClean="0">
                <a:solidFill>
                  <a:srgbClr val="FF0000"/>
                </a:solidFill>
              </a:rPr>
              <a:t>क </a:t>
            </a:r>
            <a:r>
              <a:rPr lang="hi-IN" sz="4000" dirty="0">
                <a:solidFill>
                  <a:srgbClr val="FF0000"/>
                </a:solidFill>
              </a:rPr>
              <a:t>पय्‌ </a:t>
            </a:r>
            <a:r>
              <a:rPr lang="sa-IN" sz="4000" dirty="0" smtClean="0">
                <a:solidFill>
                  <a:srgbClr val="FF0000"/>
                </a:solidFill>
              </a:rPr>
              <a:t>              </a:t>
            </a:r>
            <a:r>
              <a:rPr lang="hi-IN" sz="4000" dirty="0" smtClean="0">
                <a:solidFill>
                  <a:srgbClr val="FF0000"/>
                </a:solidFill>
              </a:rPr>
              <a:t>|</a:t>
            </a:r>
            <a:r>
              <a:rPr lang="sa-IN" sz="4000" dirty="0">
                <a:solidFill>
                  <a:srgbClr val="FF0000"/>
                </a:solidFill>
              </a:rPr>
              <a:t>|१२||</a:t>
            </a:r>
          </a:p>
          <a:p>
            <a:pPr marL="109728" lvl="0" indent="0">
              <a:buClr>
                <a:srgbClr val="2DA2BF"/>
              </a:buClr>
              <a:buNone/>
            </a:pPr>
            <a:endParaRPr lang="sa-IN" sz="4000" dirty="0" smtClean="0">
              <a:solidFill>
                <a:srgbClr val="FF0000"/>
              </a:solidFill>
            </a:endParaRPr>
          </a:p>
          <a:p>
            <a:pPr lvl="0">
              <a:buClr>
                <a:srgbClr val="2DA2BF"/>
              </a:buClr>
            </a:pPr>
            <a:r>
              <a:rPr lang="hi-IN" sz="4000" dirty="0" smtClean="0">
                <a:solidFill>
                  <a:srgbClr val="FF0000"/>
                </a:solidFill>
              </a:rPr>
              <a:t>श </a:t>
            </a:r>
            <a:r>
              <a:rPr lang="hi-IN" sz="4000" dirty="0">
                <a:solidFill>
                  <a:srgbClr val="FF0000"/>
                </a:solidFill>
              </a:rPr>
              <a:t>ष सर् </a:t>
            </a:r>
            <a:r>
              <a:rPr lang="sa-IN" sz="4000" dirty="0" smtClean="0">
                <a:solidFill>
                  <a:srgbClr val="FF0000"/>
                </a:solidFill>
              </a:rPr>
              <a:t>            |</a:t>
            </a:r>
            <a:r>
              <a:rPr lang="hi-IN" sz="4000" dirty="0">
                <a:solidFill>
                  <a:srgbClr val="FF0000"/>
                </a:solidFill>
              </a:rPr>
              <a:t>|</a:t>
            </a:r>
            <a:r>
              <a:rPr lang="sa-IN" sz="4000" dirty="0">
                <a:solidFill>
                  <a:srgbClr val="FF0000"/>
                </a:solidFill>
              </a:rPr>
              <a:t>१३||</a:t>
            </a:r>
          </a:p>
          <a:p>
            <a:pPr lvl="0">
              <a:buClr>
                <a:srgbClr val="2DA2BF"/>
              </a:buClr>
            </a:pPr>
            <a:endParaRPr lang="sa-IN" sz="4000" dirty="0" smtClean="0">
              <a:solidFill>
                <a:srgbClr val="FF0000"/>
              </a:solidFill>
            </a:endParaRPr>
          </a:p>
          <a:p>
            <a:pPr lvl="0">
              <a:buClr>
                <a:srgbClr val="2DA2BF"/>
              </a:buClr>
            </a:pPr>
            <a:r>
              <a:rPr lang="hi-IN" sz="4000" dirty="0" smtClean="0">
                <a:solidFill>
                  <a:srgbClr val="FF0000"/>
                </a:solidFill>
              </a:rPr>
              <a:t>हल्‌</a:t>
            </a:r>
            <a:r>
              <a:rPr lang="sa-IN" sz="4000" dirty="0" smtClean="0">
                <a:solidFill>
                  <a:srgbClr val="FF0000"/>
                </a:solidFill>
              </a:rPr>
              <a:t>                 </a:t>
            </a:r>
            <a:r>
              <a:rPr lang="hi-IN" sz="4000" dirty="0">
                <a:solidFill>
                  <a:srgbClr val="FF0000"/>
                </a:solidFill>
              </a:rPr>
              <a:t> |</a:t>
            </a:r>
            <a:r>
              <a:rPr lang="sa-IN" sz="4000" dirty="0">
                <a:solidFill>
                  <a:srgbClr val="FF0000"/>
                </a:solidFill>
              </a:rPr>
              <a:t>|१४||</a:t>
            </a:r>
            <a:endParaRPr lang="en-US" sz="4000" dirty="0">
              <a:solidFill>
                <a:srgbClr val="FF0000"/>
              </a:solidFill>
            </a:endParaRPr>
          </a:p>
          <a:p>
            <a:endParaRPr lang="en-US" sz="4000" dirty="0"/>
          </a:p>
        </p:txBody>
      </p:sp>
    </p:spTree>
    <p:extLst>
      <p:ext uri="{BB962C8B-B14F-4D97-AF65-F5344CB8AC3E}">
        <p14:creationId xmlns:p14="http://schemas.microsoft.com/office/powerpoint/2010/main" val="15984500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7924800" cy="4114800"/>
          </a:xfrm>
        </p:spPr>
        <p:txBody>
          <a:bodyPr>
            <a:normAutofit fontScale="25000" lnSpcReduction="20000"/>
          </a:bodyPr>
          <a:lstStyle/>
          <a:p>
            <a:r>
              <a:rPr lang="hi-IN" sz="16000" dirty="0"/>
              <a:t>ध्वनिमुद्रणम्‌ - </a:t>
            </a:r>
          </a:p>
          <a:p>
            <a:r>
              <a:rPr lang="en-US" sz="16000" dirty="0" smtClean="0">
                <a:solidFill>
                  <a:srgbClr val="FF0000"/>
                </a:solidFill>
              </a:rPr>
              <a:t>mAheshvarANi-sUtrANi_2015-10-07</a:t>
            </a:r>
            <a:endParaRPr lang="en-US" sz="16000" dirty="0">
              <a:solidFill>
                <a:srgbClr val="FF0000"/>
              </a:solidFill>
            </a:endParaRPr>
          </a:p>
          <a:p>
            <a:r>
              <a:rPr lang="hi-IN" sz="16000" dirty="0" smtClean="0"/>
              <a:t>अ </a:t>
            </a:r>
            <a:r>
              <a:rPr lang="hi-IN" sz="16000" dirty="0"/>
              <a:t>इ उण्‌ | ऋ ऌक्‌ | ए ओङ्‌ | ऐ औच्‌ | ह य व रट्‌ | लण्‌ | ञ म ङ ण नम्‌ | झ भञ्‌ | घ ढ धष्‌ | ज ब ग ड दश्‌ | ख फ छ ठ थ च ट तव्‌ | क पय्‌ | श ष </a:t>
            </a:r>
            <a:r>
              <a:rPr lang="hi-IN" sz="16000" dirty="0" smtClean="0"/>
              <a:t>सर्</a:t>
            </a:r>
            <a:r>
              <a:rPr lang="hi-IN" sz="16000" dirty="0"/>
              <a:t> | हल्‌ |</a:t>
            </a:r>
          </a:p>
          <a:p>
            <a:endParaRPr lang="en-US" dirty="0"/>
          </a:p>
        </p:txBody>
      </p:sp>
      <p:sp>
        <p:nvSpPr>
          <p:cNvPr id="4" name="Rectangle 1"/>
          <p:cNvSpPr>
            <a:spLocks noGrp="1" noChangeArrowheads="1"/>
          </p:cNvSpPr>
          <p:nvPr>
            <p:ph type="title"/>
          </p:nvPr>
        </p:nvSpPr>
        <p:spPr bwMode="auto">
          <a:xfrm>
            <a:off x="2362200" y="295770"/>
            <a:ext cx="4572000" cy="1231106"/>
          </a:xfrm>
          <a:prstGeom prst="rect">
            <a:avLst/>
          </a:prstGeom>
          <a:solidFill>
            <a:srgbClr val="E9ECCF"/>
          </a:solidFill>
          <a:ln w="9525">
            <a:noFill/>
            <a:miter lim="800000"/>
            <a:headEnd/>
            <a:tailEnd/>
          </a:ln>
          <a:effectLst/>
        </p:spPr>
        <p:txBody>
          <a:bodyPr vert="horz" wrap="square" lIns="0" tIns="0" rIns="0" bIns="0" numCol="1" anchor="ctr" anchorCtr="0" compatLnSpc="1">
            <a:prstTxWarp prst="textNoShape">
              <a:avLst/>
            </a:prstTxWarp>
            <a:spAutoFit/>
          </a:bodyPr>
          <a:lstStyle/>
          <a:p>
            <a:pPr fontAlgn="base">
              <a:spcBef>
                <a:spcPct val="0"/>
              </a:spcBef>
              <a:spcAft>
                <a:spcPct val="0"/>
              </a:spcAft>
            </a:pPr>
            <a:r>
              <a:rPr lang="en-US" sz="4000" b="0" dirty="0" smtClean="0">
                <a:solidFill>
                  <a:srgbClr val="FF0000"/>
                </a:solidFill>
                <a:latin typeface="Georgia" pitchFamily="18" charset="0"/>
                <a:cs typeface="Arial" pitchFamily="34" charset="0"/>
              </a:rPr>
              <a:t>1 - </a:t>
            </a:r>
            <a:r>
              <a:rPr lang="hi-IN" sz="4000" b="0" dirty="0" smtClean="0">
                <a:solidFill>
                  <a:srgbClr val="FF0000"/>
                </a:solidFill>
                <a:latin typeface="Georgia" pitchFamily="18" charset="0"/>
              </a:rPr>
              <a:t>माहेश्वराणि सूत्राणि</a:t>
            </a:r>
            <a:endParaRPr lang="en-US" sz="4000" b="0" dirty="0" smtClean="0">
              <a:solidFill>
                <a:srgbClr val="FF0000"/>
              </a:solidFill>
              <a:latin typeface="Georgia" pitchFamily="18" charset="0"/>
              <a:cs typeface="Arial" pitchFamily="34" charset="0"/>
            </a:endParaRPr>
          </a:p>
          <a:p>
            <a:pPr eaLnBrk="0" fontAlgn="base" hangingPunct="0">
              <a:spcBef>
                <a:spcPct val="0"/>
              </a:spcBef>
              <a:spcAft>
                <a:spcPct val="0"/>
              </a:spcAft>
            </a:pPr>
            <a:endParaRPr lang="en-US" sz="4000" b="0"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703318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tretch>
            <a:fillRect/>
          </a:stretch>
        </p:blipFill>
        <p:spPr bwMode="auto">
          <a:xfrm>
            <a:off x="685800" y="762000"/>
            <a:ext cx="7620000" cy="5105400"/>
          </a:xfrm>
          <a:prstGeom prst="rect">
            <a:avLst/>
          </a:prstGeom>
          <a:noFill/>
          <a:ln w="9525">
            <a:noFill/>
            <a:miter lim="800000"/>
            <a:headEnd/>
            <a:tailEnd/>
          </a:ln>
        </p:spPr>
      </p:pic>
    </p:spTree>
    <p:extLst>
      <p:ext uri="{BB962C8B-B14F-4D97-AF65-F5344CB8AC3E}">
        <p14:creationId xmlns:p14="http://schemas.microsoft.com/office/powerpoint/2010/main" val="40125088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696200" cy="5257800"/>
          </a:xfrm>
        </p:spPr>
        <p:txBody>
          <a:bodyPr>
            <a:normAutofit/>
          </a:bodyPr>
          <a:lstStyle/>
          <a:p>
            <a:r>
              <a:rPr lang="sa-IN" sz="4000" dirty="0" smtClean="0">
                <a:solidFill>
                  <a:srgbClr val="FF0000"/>
                </a:solidFill>
              </a:rPr>
              <a:t>संस्कृत-धातु-शिक्षणार्थम् –</a:t>
            </a:r>
          </a:p>
          <a:p>
            <a:pPr marL="109728" indent="0">
              <a:buNone/>
            </a:pPr>
            <a:endParaRPr lang="sa-IN" sz="4000" dirty="0" smtClean="0">
              <a:solidFill>
                <a:srgbClr val="FF0000"/>
              </a:solidFill>
            </a:endParaRPr>
          </a:p>
          <a:p>
            <a:r>
              <a:rPr lang="en-US" sz="4000" dirty="0" smtClean="0">
                <a:hlinkClick r:id="rId2"/>
              </a:rPr>
              <a:t>https://sites.google.com/site/samskritavyakaranam/1---dhAtugaNaparicayah</a:t>
            </a:r>
            <a:endParaRPr lang="sa-IN" sz="4000" dirty="0" smtClean="0"/>
          </a:p>
          <a:p>
            <a:pPr marL="109728" indent="0">
              <a:buNone/>
            </a:pPr>
            <a:endParaRPr lang="sa-IN" sz="4000" dirty="0" smtClean="0"/>
          </a:p>
          <a:p>
            <a:pPr>
              <a:buNone/>
            </a:pPr>
            <a:r>
              <a:rPr lang="en-US" sz="4000" dirty="0" smtClean="0"/>
              <a:t>Email-</a:t>
            </a:r>
            <a:endParaRPr lang="sa-IN" sz="4000" dirty="0" smtClean="0"/>
          </a:p>
          <a:p>
            <a:r>
              <a:rPr lang="en-US" sz="4000" dirty="0" smtClean="0">
                <a:hlinkClick r:id="rId3"/>
              </a:rPr>
              <a:t>&lt;dinbandhu@sprynet.com&gt;</a:t>
            </a:r>
            <a:r>
              <a:rPr lang="en-US" sz="4000" dirty="0" smtClean="0"/>
              <a:t>.</a:t>
            </a:r>
            <a:r>
              <a:rPr lang="sa-IN" sz="4000" dirty="0" smtClean="0"/>
              <a:t> </a:t>
            </a:r>
            <a:endParaRPr lang="en-US" sz="4000" dirty="0"/>
          </a:p>
        </p:txBody>
      </p:sp>
    </p:spTree>
    <p:extLst>
      <p:ext uri="{BB962C8B-B14F-4D97-AF65-F5344CB8AC3E}">
        <p14:creationId xmlns:p14="http://schemas.microsoft.com/office/powerpoint/2010/main" val="36680079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62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0336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543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399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543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9539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2" y="762000"/>
            <a:ext cx="739140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3849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391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726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7696200" cy="5029200"/>
          </a:xfrm>
        </p:spPr>
        <p:txBody>
          <a:bodyPr>
            <a:normAutofit/>
          </a:bodyPr>
          <a:lstStyle/>
          <a:p>
            <a:endParaRPr lang="sa-IN" sz="5400" dirty="0" smtClean="0">
              <a:solidFill>
                <a:srgbClr val="FF0000"/>
              </a:solidFill>
            </a:endParaRPr>
          </a:p>
          <a:p>
            <a:endParaRPr lang="sa-IN" sz="5400" dirty="0">
              <a:solidFill>
                <a:srgbClr val="FF0000"/>
              </a:solidFill>
            </a:endParaRPr>
          </a:p>
          <a:p>
            <a:pPr marL="109728" indent="0">
              <a:buNone/>
            </a:pPr>
            <a:r>
              <a:rPr lang="en-US" sz="4000" dirty="0" smtClean="0">
                <a:solidFill>
                  <a:srgbClr val="FF0000"/>
                </a:solidFill>
              </a:rPr>
              <a:t>    </a:t>
            </a:r>
            <a:endParaRPr lang="sa-IN" sz="4000" dirty="0" smtClean="0">
              <a:solidFill>
                <a:srgbClr val="FF0000"/>
              </a:solidFill>
            </a:endParaRPr>
          </a:p>
          <a:p>
            <a:endParaRPr lang="sa-IN" sz="4000" dirty="0">
              <a:solidFill>
                <a:srgbClr val="FF0000"/>
              </a:solidFill>
            </a:endParaRPr>
          </a:p>
          <a:p>
            <a:r>
              <a:rPr lang="sa-IN" sz="4000" dirty="0" smtClean="0">
                <a:solidFill>
                  <a:srgbClr val="FF0000"/>
                </a:solidFill>
              </a:rPr>
              <a:t>     </a:t>
            </a:r>
            <a:r>
              <a:rPr lang="en-US" sz="4000" dirty="0" smtClean="0">
                <a:solidFill>
                  <a:srgbClr val="FF0000"/>
                </a:solidFill>
              </a:rPr>
              <a:t> </a:t>
            </a:r>
            <a:r>
              <a:rPr lang="sa-IN" sz="4000" dirty="0" smtClean="0">
                <a:solidFill>
                  <a:srgbClr val="FF0000"/>
                </a:solidFill>
              </a:rPr>
              <a:t>१ –जून’ १८६६  </a:t>
            </a:r>
            <a:endParaRPr lang="en-US" sz="4000"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143000"/>
            <a:ext cx="164306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6263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2" y="685800"/>
            <a:ext cx="784860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0168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391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7428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762001"/>
            <a:ext cx="708660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3155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762001"/>
            <a:ext cx="76199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3407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31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6546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5638800"/>
          </a:xfrm>
        </p:spPr>
        <p:txBody>
          <a:bodyPr>
            <a:noAutofit/>
          </a:bodyPr>
          <a:lstStyle/>
          <a:p>
            <a:pPr fontAlgn="base"/>
            <a:r>
              <a:rPr lang="en-US" sz="4000" dirty="0">
                <a:hlinkClick r:id="rId2"/>
              </a:rPr>
              <a:t>	S. L. </a:t>
            </a:r>
            <a:r>
              <a:rPr lang="en-US" sz="4000" dirty="0" err="1">
                <a:hlinkClick r:id="rId2"/>
              </a:rPr>
              <a:t>Abhyankar</a:t>
            </a:r>
            <a:r>
              <a:rPr lang="en-US" sz="4000" dirty="0">
                <a:hlinkClick r:id="rId2"/>
              </a:rPr>
              <a:t> </a:t>
            </a:r>
            <a:endParaRPr lang="hi-IN" sz="4000" dirty="0" smtClean="0">
              <a:hlinkClick r:id="rId2"/>
            </a:endParaRPr>
          </a:p>
          <a:p>
            <a:pPr marL="109728" indent="0" fontAlgn="base">
              <a:buNone/>
            </a:pPr>
            <a:r>
              <a:rPr lang="en-US" sz="4000" dirty="0" smtClean="0">
                <a:hlinkClick r:id="rId2"/>
              </a:rPr>
              <a:t>&lt;</a:t>
            </a:r>
            <a:r>
              <a:rPr lang="en-US" sz="4000" dirty="0">
                <a:hlinkClick r:id="rId2"/>
              </a:rPr>
              <a:t>sl.abhyankar@gmail.com</a:t>
            </a:r>
            <a:r>
              <a:rPr lang="en-US" sz="4000" dirty="0" smtClean="0">
                <a:hlinkClick r:id="rId2"/>
              </a:rPr>
              <a:t>&gt;</a:t>
            </a:r>
            <a:endParaRPr lang="sa-IN" sz="4000" b="1" dirty="0" smtClean="0">
              <a:solidFill>
                <a:srgbClr val="FFC000"/>
              </a:solidFill>
              <a:hlinkClick r:id="rId2"/>
            </a:endParaRPr>
          </a:p>
          <a:p>
            <a:pPr fontAlgn="base"/>
            <a:r>
              <a:rPr lang="en-US" sz="4000" dirty="0" smtClean="0">
                <a:solidFill>
                  <a:srgbClr val="FFC000"/>
                </a:solidFill>
                <a:hlinkClick r:id="rId2"/>
              </a:rPr>
              <a:t>Computers </a:t>
            </a:r>
            <a:r>
              <a:rPr lang="en-US" sz="4000" dirty="0">
                <a:solidFill>
                  <a:srgbClr val="FFC000"/>
                </a:solidFill>
                <a:hlinkClick r:id="rId2"/>
              </a:rPr>
              <a:t>and Sanskrit</a:t>
            </a:r>
            <a:endParaRPr lang="en-US" sz="4000" dirty="0">
              <a:solidFill>
                <a:srgbClr val="FFC000"/>
              </a:solidFill>
            </a:endParaRPr>
          </a:p>
          <a:p>
            <a:pPr fontAlgn="base"/>
            <a:r>
              <a:rPr lang="en-US" sz="4000" dirty="0"/>
              <a:t>Posted on </a:t>
            </a:r>
            <a:r>
              <a:rPr lang="en-US" sz="4000" dirty="0">
                <a:hlinkClick r:id="rId2"/>
              </a:rPr>
              <a:t>October 3, </a:t>
            </a:r>
            <a:r>
              <a:rPr lang="en-US" sz="4000" dirty="0" smtClean="0">
                <a:hlinkClick r:id="rId2"/>
              </a:rPr>
              <a:t>2015</a:t>
            </a:r>
            <a:r>
              <a:rPr lang="sa-IN" sz="4000" dirty="0" smtClean="0"/>
              <a:t> </a:t>
            </a:r>
            <a:endParaRPr lang="en-US" sz="4000" dirty="0">
              <a:solidFill>
                <a:srgbClr val="7030A0"/>
              </a:solidFill>
            </a:endParaRPr>
          </a:p>
          <a:p>
            <a:pPr fontAlgn="base"/>
            <a:r>
              <a:rPr lang="en-US" sz="4000" dirty="0">
                <a:solidFill>
                  <a:srgbClr val="7030A0"/>
                </a:solidFill>
              </a:rPr>
              <a:t>Computers and Sanskrit</a:t>
            </a:r>
          </a:p>
          <a:p>
            <a:pPr fontAlgn="base"/>
            <a:r>
              <a:rPr lang="en-US" sz="2800" dirty="0"/>
              <a:t>SECTION 1</a:t>
            </a:r>
          </a:p>
          <a:p>
            <a:pPr fontAlgn="base"/>
            <a:r>
              <a:rPr lang="en-US" sz="4000" dirty="0"/>
              <a:t>1-1 This compilation was motivated by a note by Dr. </a:t>
            </a:r>
            <a:r>
              <a:rPr lang="en-US" sz="4000" dirty="0" err="1"/>
              <a:t>Baldevanand</a:t>
            </a:r>
            <a:r>
              <a:rPr lang="en-US" sz="4000" dirty="0"/>
              <a:t> </a:t>
            </a:r>
            <a:r>
              <a:rPr lang="en-US" sz="4000" dirty="0" err="1" smtClean="0"/>
              <a:t>Sagar</a:t>
            </a:r>
            <a:endParaRPr lang="en-US" sz="4000" dirty="0"/>
          </a:p>
        </p:txBody>
      </p:sp>
    </p:spTree>
    <p:extLst>
      <p:ext uri="{BB962C8B-B14F-4D97-AF65-F5344CB8AC3E}">
        <p14:creationId xmlns:p14="http://schemas.microsoft.com/office/powerpoint/2010/main" val="18803346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81000"/>
            <a:ext cx="7848600" cy="5638800"/>
          </a:xfrm>
        </p:spPr>
        <p:txBody>
          <a:bodyPr>
            <a:noAutofit/>
          </a:bodyPr>
          <a:lstStyle/>
          <a:p>
            <a:pPr fontAlgn="base">
              <a:buClr>
                <a:srgbClr val="2DA2BF"/>
              </a:buClr>
            </a:pPr>
            <a:r>
              <a:rPr lang="en-US" sz="4000" dirty="0" smtClean="0">
                <a:solidFill>
                  <a:srgbClr val="FF0000"/>
                </a:solidFill>
              </a:rPr>
              <a:t>Use </a:t>
            </a:r>
            <a:r>
              <a:rPr lang="en-US" sz="4000" dirty="0">
                <a:solidFill>
                  <a:srgbClr val="FF0000"/>
                </a:solidFill>
              </a:rPr>
              <a:t>of Sanskrit in Computer Programming</a:t>
            </a:r>
          </a:p>
          <a:p>
            <a:pPr lvl="0" fontAlgn="base">
              <a:buClr>
                <a:srgbClr val="2DA2BF"/>
              </a:buClr>
            </a:pPr>
            <a:r>
              <a:rPr lang="hi-IN" sz="4000" dirty="0" smtClean="0">
                <a:solidFill>
                  <a:prstClr val="black"/>
                </a:solidFill>
              </a:rPr>
              <a:t>    </a:t>
            </a:r>
            <a:r>
              <a:rPr lang="en-US" sz="4000" dirty="0" smtClean="0">
                <a:solidFill>
                  <a:prstClr val="black"/>
                </a:solidFill>
              </a:rPr>
              <a:t>-</a:t>
            </a:r>
            <a:r>
              <a:rPr lang="en-US" sz="4000" dirty="0">
                <a:solidFill>
                  <a:prstClr val="black"/>
                </a:solidFill>
              </a:rPr>
              <a:t>Dr. </a:t>
            </a:r>
            <a:r>
              <a:rPr lang="en-US" sz="4000" dirty="0" err="1">
                <a:solidFill>
                  <a:prstClr val="black"/>
                </a:solidFill>
              </a:rPr>
              <a:t>Baldevanand</a:t>
            </a:r>
            <a:r>
              <a:rPr lang="en-US" sz="4000" dirty="0">
                <a:solidFill>
                  <a:prstClr val="black"/>
                </a:solidFill>
              </a:rPr>
              <a:t> </a:t>
            </a:r>
            <a:r>
              <a:rPr lang="en-US" sz="4000" dirty="0" err="1" smtClean="0">
                <a:solidFill>
                  <a:prstClr val="black"/>
                </a:solidFill>
              </a:rPr>
              <a:t>Sagar</a:t>
            </a:r>
            <a:endParaRPr lang="hi-IN" sz="4000" dirty="0" smtClean="0">
              <a:solidFill>
                <a:prstClr val="black"/>
              </a:solidFill>
            </a:endParaRPr>
          </a:p>
          <a:p>
            <a:pPr marL="109728" lvl="0" indent="0" fontAlgn="base">
              <a:buClr>
                <a:srgbClr val="2DA2BF"/>
              </a:buClr>
              <a:buNone/>
            </a:pPr>
            <a:endParaRPr lang="en-US" sz="4000" dirty="0">
              <a:solidFill>
                <a:prstClr val="black"/>
              </a:solidFill>
            </a:endParaRPr>
          </a:p>
          <a:p>
            <a:pPr lvl="0" fontAlgn="base">
              <a:buClr>
                <a:srgbClr val="2DA2BF"/>
              </a:buClr>
            </a:pPr>
            <a:r>
              <a:rPr lang="en-US" sz="4000" dirty="0">
                <a:solidFill>
                  <a:prstClr val="black"/>
                </a:solidFill>
              </a:rPr>
              <a:t>In July 1987, Forbes magazine published news which surprised the Sanskrit scholars and orientalists. This news filled the </a:t>
            </a:r>
            <a:r>
              <a:rPr lang="en-US" sz="4000" dirty="0" smtClean="0">
                <a:solidFill>
                  <a:prstClr val="black"/>
                </a:solidFill>
              </a:rPr>
              <a:t>hearts</a:t>
            </a:r>
            <a:endParaRPr lang="en-US" sz="4000" dirty="0">
              <a:solidFill>
                <a:prstClr val="black"/>
              </a:solidFill>
            </a:endParaRPr>
          </a:p>
        </p:txBody>
      </p:sp>
    </p:spTree>
    <p:extLst>
      <p:ext uri="{BB962C8B-B14F-4D97-AF65-F5344CB8AC3E}">
        <p14:creationId xmlns:p14="http://schemas.microsoft.com/office/powerpoint/2010/main" val="5345408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5257800"/>
          </a:xfrm>
        </p:spPr>
        <p:txBody>
          <a:bodyPr>
            <a:noAutofit/>
          </a:bodyPr>
          <a:lstStyle/>
          <a:p>
            <a:pPr lvl="0" fontAlgn="base">
              <a:buClr>
                <a:srgbClr val="2DA2BF"/>
              </a:buClr>
            </a:pPr>
            <a:r>
              <a:rPr lang="en-US" sz="4000" dirty="0">
                <a:solidFill>
                  <a:prstClr val="black"/>
                </a:solidFill>
              </a:rPr>
              <a:t>of all those who love and study Sanskrit with great joy and enthusiasm as it opened the doors to new fascinating world of Sanskrit studies</a:t>
            </a:r>
            <a:r>
              <a:rPr lang="en-US" sz="4000" dirty="0" smtClean="0">
                <a:solidFill>
                  <a:prstClr val="black"/>
                </a:solidFill>
              </a:rPr>
              <a:t>.</a:t>
            </a:r>
          </a:p>
          <a:p>
            <a:pPr marL="109728" lvl="0" indent="0" fontAlgn="base">
              <a:buClr>
                <a:srgbClr val="2DA2BF"/>
              </a:buClr>
              <a:buNone/>
            </a:pPr>
            <a:endParaRPr lang="en-US" sz="4000" dirty="0" smtClean="0">
              <a:solidFill>
                <a:prstClr val="black"/>
              </a:solidFill>
            </a:endParaRPr>
          </a:p>
          <a:p>
            <a:pPr fontAlgn="base">
              <a:buClr>
                <a:srgbClr val="2DA2BF"/>
              </a:buClr>
            </a:pPr>
            <a:r>
              <a:rPr lang="en-US" sz="4000" dirty="0" smtClean="0">
                <a:solidFill>
                  <a:prstClr val="black"/>
                </a:solidFill>
              </a:rPr>
              <a:t>Sanskrit </a:t>
            </a:r>
            <a:r>
              <a:rPr lang="en-US" sz="4000" dirty="0">
                <a:solidFill>
                  <a:prstClr val="black"/>
                </a:solidFill>
              </a:rPr>
              <a:t>language </a:t>
            </a:r>
            <a:r>
              <a:rPr lang="en-US" sz="4000" dirty="0" smtClean="0">
                <a:solidFill>
                  <a:prstClr val="black"/>
                </a:solidFill>
              </a:rPr>
              <a:t>is extremely </a:t>
            </a:r>
            <a:r>
              <a:rPr lang="en-US" sz="4000" dirty="0">
                <a:solidFill>
                  <a:prstClr val="black"/>
                </a:solidFill>
              </a:rPr>
              <a:t>rich, powerful and expressive </a:t>
            </a:r>
          </a:p>
        </p:txBody>
      </p:sp>
    </p:spTree>
    <p:extLst>
      <p:ext uri="{BB962C8B-B14F-4D97-AF65-F5344CB8AC3E}">
        <p14:creationId xmlns:p14="http://schemas.microsoft.com/office/powerpoint/2010/main" val="22503435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838200"/>
            <a:ext cx="7162800" cy="5105399"/>
          </a:xfrm>
        </p:spPr>
        <p:txBody>
          <a:bodyPr/>
          <a:lstStyle/>
          <a:p>
            <a:pPr lvl="0" fontAlgn="base">
              <a:buClr>
                <a:srgbClr val="2DA2BF"/>
              </a:buClr>
            </a:pPr>
            <a:r>
              <a:rPr lang="en-US" sz="4000" dirty="0" smtClean="0">
                <a:solidFill>
                  <a:prstClr val="black"/>
                </a:solidFill>
              </a:rPr>
              <a:t>medium</a:t>
            </a:r>
            <a:r>
              <a:rPr lang="en-US" sz="4000" dirty="0">
                <a:solidFill>
                  <a:prstClr val="black"/>
                </a:solidFill>
              </a:rPr>
              <a:t>. </a:t>
            </a:r>
            <a:endParaRPr lang="en-US" sz="4000" dirty="0" smtClean="0">
              <a:solidFill>
                <a:prstClr val="black"/>
              </a:solidFill>
            </a:endParaRPr>
          </a:p>
          <a:p>
            <a:pPr lvl="0" fontAlgn="base">
              <a:buClr>
                <a:srgbClr val="2DA2BF"/>
              </a:buClr>
            </a:pPr>
            <a:endParaRPr lang="en-US" sz="4000" dirty="0">
              <a:solidFill>
                <a:prstClr val="black"/>
              </a:solidFill>
            </a:endParaRPr>
          </a:p>
          <a:p>
            <a:pPr lvl="0" fontAlgn="base">
              <a:buClr>
                <a:srgbClr val="2DA2BF"/>
              </a:buClr>
            </a:pPr>
            <a:r>
              <a:rPr lang="en-US" sz="4000" dirty="0" smtClean="0">
                <a:solidFill>
                  <a:prstClr val="black"/>
                </a:solidFill>
              </a:rPr>
              <a:t>Its </a:t>
            </a:r>
            <a:r>
              <a:rPr lang="en-US" sz="4000" dirty="0">
                <a:solidFill>
                  <a:prstClr val="black"/>
                </a:solidFill>
              </a:rPr>
              <a:t>potentialities are gradually being appreciated all over the world and its application is being extended in different fields.</a:t>
            </a:r>
          </a:p>
          <a:p>
            <a:pPr lvl="0">
              <a:buClr>
                <a:srgbClr val="2DA2BF"/>
              </a:buClr>
            </a:pPr>
            <a:endParaRPr lang="en-US" sz="4000" dirty="0">
              <a:solidFill>
                <a:prstClr val="black"/>
              </a:solidFill>
            </a:endParaRPr>
          </a:p>
          <a:p>
            <a:endParaRPr lang="en-US" dirty="0"/>
          </a:p>
        </p:txBody>
      </p:sp>
    </p:spTree>
    <p:extLst>
      <p:ext uri="{BB962C8B-B14F-4D97-AF65-F5344CB8AC3E}">
        <p14:creationId xmlns:p14="http://schemas.microsoft.com/office/powerpoint/2010/main" val="39384912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05800" cy="5181600"/>
          </a:xfrm>
        </p:spPr>
        <p:txBody>
          <a:bodyPr>
            <a:noAutofit/>
          </a:bodyPr>
          <a:lstStyle/>
          <a:p>
            <a:pPr fontAlgn="base"/>
            <a:r>
              <a:rPr lang="en-US" sz="3200" dirty="0" smtClean="0"/>
              <a:t>To </a:t>
            </a:r>
            <a:r>
              <a:rPr lang="en-US" sz="3200" dirty="0"/>
              <a:t>mention a few Indian Institute of Information Technology – IIIT Hyderabad is working on a project called NLP meaning by- Natural Language Processing. The goal of NLP is to build computational methods of national language for its analysis and generation. Similar work is going on at </a:t>
            </a:r>
            <a:r>
              <a:rPr lang="en-US" sz="3200" dirty="0" err="1"/>
              <a:t>Cdac</a:t>
            </a:r>
            <a:r>
              <a:rPr lang="en-US" sz="3200" dirty="0"/>
              <a:t>, Bangalore. The project is called natural language understanding that’s NLU.</a:t>
            </a:r>
          </a:p>
          <a:p>
            <a:pPr fontAlgn="base"/>
            <a:endParaRPr lang="en-US" sz="3200" dirty="0"/>
          </a:p>
          <a:p>
            <a:endParaRPr lang="en-US" sz="3200" dirty="0"/>
          </a:p>
        </p:txBody>
      </p:sp>
    </p:spTree>
    <p:extLst>
      <p:ext uri="{BB962C8B-B14F-4D97-AF65-F5344CB8AC3E}">
        <p14:creationId xmlns:p14="http://schemas.microsoft.com/office/powerpoint/2010/main" val="558437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762001"/>
            <a:ext cx="7086600" cy="4267200"/>
          </a:xfrm>
        </p:spPr>
        <p:txBody>
          <a:bodyPr>
            <a:normAutofit/>
          </a:bodyPr>
          <a:lstStyle/>
          <a:p>
            <a:endParaRPr lang="sa-IN" sz="4000" dirty="0" smtClean="0"/>
          </a:p>
          <a:p>
            <a:r>
              <a:rPr lang="sa-IN" sz="4000" dirty="0" smtClean="0"/>
              <a:t>‘संस्कृत-भवितव्यम्’</a:t>
            </a:r>
          </a:p>
          <a:p>
            <a:endParaRPr lang="en-US"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429000"/>
            <a:ext cx="3429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447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457200"/>
            <a:ext cx="7848600" cy="5562599"/>
          </a:xfrm>
        </p:spPr>
        <p:txBody>
          <a:bodyPr>
            <a:noAutofit/>
          </a:bodyPr>
          <a:lstStyle/>
          <a:p>
            <a:r>
              <a:rPr lang="en-US" sz="3600" dirty="0">
                <a:solidFill>
                  <a:prstClr val="black"/>
                </a:solidFill>
              </a:rPr>
              <a:t>Few days back I read a report of a NASA scientist, published in a daily newspaper that NASA, the most advanced research center in the world for cutting edge technology, has discovered that Sanskrit, the world’s oldest spiritual and scientific language is the only unambiguous spoken language on the planet</a:t>
            </a:r>
            <a:endParaRPr lang="en-US" sz="3600" dirty="0"/>
          </a:p>
        </p:txBody>
      </p:sp>
    </p:spTree>
    <p:extLst>
      <p:ext uri="{BB962C8B-B14F-4D97-AF65-F5344CB8AC3E}">
        <p14:creationId xmlns:p14="http://schemas.microsoft.com/office/powerpoint/2010/main" val="1611524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762000"/>
            <a:ext cx="6858000" cy="4952999"/>
          </a:xfrm>
        </p:spPr>
        <p:txBody>
          <a:bodyPr/>
          <a:lstStyle/>
          <a:p>
            <a:pPr lvl="0">
              <a:buClr>
                <a:srgbClr val="2DA2BF"/>
              </a:buClr>
            </a:pPr>
            <a:endParaRPr lang="sa-IN" sz="4000" dirty="0" smtClean="0">
              <a:solidFill>
                <a:srgbClr val="FF0000"/>
              </a:solidFill>
            </a:endParaRPr>
          </a:p>
          <a:p>
            <a:pPr lvl="0">
              <a:buClr>
                <a:srgbClr val="2DA2BF"/>
              </a:buClr>
            </a:pPr>
            <a:endParaRPr lang="sa-IN" sz="4000" dirty="0">
              <a:solidFill>
                <a:srgbClr val="FF0000"/>
              </a:solidFill>
            </a:endParaRPr>
          </a:p>
          <a:p>
            <a:pPr lvl="0">
              <a:buClr>
                <a:srgbClr val="2DA2BF"/>
              </a:buClr>
            </a:pPr>
            <a:endParaRPr lang="sa-IN" sz="4000" dirty="0" smtClean="0">
              <a:solidFill>
                <a:srgbClr val="FF0000"/>
              </a:solidFill>
            </a:endParaRPr>
          </a:p>
          <a:p>
            <a:pPr lvl="0">
              <a:buClr>
                <a:srgbClr val="2DA2BF"/>
              </a:buClr>
            </a:pPr>
            <a:r>
              <a:rPr lang="sa-IN" sz="4000" dirty="0" smtClean="0">
                <a:solidFill>
                  <a:srgbClr val="FF0000"/>
                </a:solidFill>
              </a:rPr>
              <a:t>Electronic </a:t>
            </a:r>
            <a:r>
              <a:rPr lang="sa-IN" sz="4000" dirty="0">
                <a:solidFill>
                  <a:srgbClr val="FF0000"/>
                </a:solidFill>
              </a:rPr>
              <a:t>Media किसको कहते है ?</a:t>
            </a:r>
          </a:p>
          <a:p>
            <a:endParaRPr lang="en-US" dirty="0"/>
          </a:p>
        </p:txBody>
      </p:sp>
    </p:spTree>
    <p:extLst>
      <p:ext uri="{BB962C8B-B14F-4D97-AF65-F5344CB8AC3E}">
        <p14:creationId xmlns:p14="http://schemas.microsoft.com/office/powerpoint/2010/main" val="58465290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533400"/>
            <a:ext cx="7772400" cy="5410200"/>
          </a:xfrm>
        </p:spPr>
        <p:txBody>
          <a:bodyPr>
            <a:noAutofit/>
          </a:bodyPr>
          <a:lstStyle/>
          <a:p>
            <a:r>
              <a:rPr lang="sa-IN" sz="4000" dirty="0" smtClean="0"/>
              <a:t>Any equipment used in the </a:t>
            </a:r>
          </a:p>
          <a:p>
            <a:pPr marL="109728" indent="0">
              <a:buNone/>
            </a:pPr>
            <a:r>
              <a:rPr lang="sa-IN" sz="4000" dirty="0" smtClean="0"/>
              <a:t>Electronic  Communication </a:t>
            </a:r>
          </a:p>
          <a:p>
            <a:pPr marL="109728" indent="0">
              <a:buNone/>
            </a:pPr>
            <a:r>
              <a:rPr lang="sa-IN" sz="4000" dirty="0" smtClean="0"/>
              <a:t>Process </a:t>
            </a:r>
            <a:r>
              <a:rPr lang="sa-IN" sz="4000" dirty="0" smtClean="0">
                <a:solidFill>
                  <a:srgbClr val="FF0000"/>
                </a:solidFill>
              </a:rPr>
              <a:t>[e.g. </a:t>
            </a:r>
            <a:r>
              <a:rPr lang="sa-IN" sz="4000" dirty="0">
                <a:solidFill>
                  <a:srgbClr val="FF0000"/>
                </a:solidFill>
              </a:rPr>
              <a:t>t</a:t>
            </a:r>
            <a:r>
              <a:rPr lang="sa-IN" sz="4000" dirty="0" smtClean="0">
                <a:solidFill>
                  <a:srgbClr val="FF0000"/>
                </a:solidFill>
              </a:rPr>
              <a:t>elevission, </a:t>
            </a:r>
          </a:p>
          <a:p>
            <a:pPr marL="109728" indent="0">
              <a:buNone/>
            </a:pPr>
            <a:r>
              <a:rPr lang="sa-IN" sz="4000" dirty="0" smtClean="0">
                <a:solidFill>
                  <a:srgbClr val="FF0000"/>
                </a:solidFill>
              </a:rPr>
              <a:t>radio, telephone. </a:t>
            </a:r>
            <a:r>
              <a:rPr lang="en-US" sz="4000" dirty="0" smtClean="0">
                <a:solidFill>
                  <a:srgbClr val="FF0000"/>
                </a:solidFill>
              </a:rPr>
              <a:t>L</a:t>
            </a:r>
            <a:r>
              <a:rPr lang="sa-IN" sz="4000" dirty="0" smtClean="0">
                <a:solidFill>
                  <a:srgbClr val="FF0000"/>
                </a:solidFill>
              </a:rPr>
              <a:t>aptop </a:t>
            </a:r>
          </a:p>
          <a:p>
            <a:pPr marL="109728" indent="0">
              <a:buNone/>
            </a:pPr>
            <a:r>
              <a:rPr lang="en-US" sz="4000" dirty="0" smtClean="0">
                <a:solidFill>
                  <a:srgbClr val="FF0000"/>
                </a:solidFill>
              </a:rPr>
              <a:t>comp</a:t>
            </a:r>
            <a:r>
              <a:rPr lang="sa-IN" sz="4000" dirty="0" smtClean="0">
                <a:solidFill>
                  <a:srgbClr val="FF0000"/>
                </a:solidFill>
              </a:rPr>
              <a:t>uter</a:t>
            </a:r>
            <a:r>
              <a:rPr lang="en-US" sz="4000" dirty="0" smtClean="0">
                <a:solidFill>
                  <a:srgbClr val="FF0000"/>
                </a:solidFill>
              </a:rPr>
              <a:t>, </a:t>
            </a:r>
            <a:r>
              <a:rPr lang="sa-IN" sz="4000" dirty="0" smtClean="0">
                <a:solidFill>
                  <a:srgbClr val="FF0000"/>
                </a:solidFill>
              </a:rPr>
              <a:t>desktop computer, game console, handheld device] </a:t>
            </a:r>
            <a:r>
              <a:rPr lang="sa-IN" sz="4000" dirty="0" smtClean="0"/>
              <a:t>may also be </a:t>
            </a:r>
          </a:p>
          <a:p>
            <a:pPr marL="109728" indent="0">
              <a:buNone/>
            </a:pPr>
            <a:r>
              <a:rPr lang="sa-IN" sz="4000" dirty="0" smtClean="0"/>
              <a:t>considered Electronic Media. </a:t>
            </a:r>
            <a:endParaRPr lang="en-US" sz="4000" dirty="0"/>
          </a:p>
        </p:txBody>
      </p:sp>
    </p:spTree>
    <p:extLst>
      <p:ext uri="{BB962C8B-B14F-4D97-AF65-F5344CB8AC3E}">
        <p14:creationId xmlns:p14="http://schemas.microsoft.com/office/powerpoint/2010/main" val="10604725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1000" cy="5181600"/>
          </a:xfrm>
        </p:spPr>
        <p:txBody>
          <a:bodyPr>
            <a:noAutofit/>
          </a:bodyPr>
          <a:lstStyle/>
          <a:p>
            <a:r>
              <a:rPr lang="en-US" sz="4000" dirty="0" smtClean="0"/>
              <a:t>IIT </a:t>
            </a:r>
            <a:r>
              <a:rPr lang="en-US" sz="4000" dirty="0"/>
              <a:t>Kanpur has </a:t>
            </a:r>
            <a:r>
              <a:rPr lang="en-US" sz="4000" dirty="0" smtClean="0"/>
              <a:t>developed</a:t>
            </a:r>
            <a:r>
              <a:rPr lang="sa-IN" sz="4000" dirty="0" smtClean="0"/>
              <a:t> </a:t>
            </a:r>
            <a:r>
              <a:rPr lang="en-US" sz="4000" dirty="0" smtClean="0"/>
              <a:t>a</a:t>
            </a:r>
            <a:r>
              <a:rPr lang="sa-IN" sz="4000" dirty="0"/>
              <a:t> </a:t>
            </a:r>
            <a:endParaRPr lang="sa-IN" sz="4000" dirty="0" smtClean="0"/>
          </a:p>
          <a:p>
            <a:pPr marL="109728" indent="0">
              <a:buNone/>
            </a:pPr>
            <a:r>
              <a:rPr lang="en-US" sz="4000" dirty="0" smtClean="0">
                <a:solidFill>
                  <a:srgbClr val="C00000"/>
                </a:solidFill>
              </a:rPr>
              <a:t>website</a:t>
            </a:r>
            <a:r>
              <a:rPr lang="en-US" sz="4000" dirty="0" smtClean="0"/>
              <a:t> </a:t>
            </a:r>
            <a:r>
              <a:rPr lang="en-US" sz="4000" dirty="0"/>
              <a:t>on </a:t>
            </a:r>
            <a:r>
              <a:rPr lang="en-US" sz="4000" dirty="0" smtClean="0"/>
              <a:t>our</a:t>
            </a:r>
            <a:r>
              <a:rPr lang="sa-IN" sz="4000" dirty="0" smtClean="0"/>
              <a:t> </a:t>
            </a:r>
            <a:r>
              <a:rPr lang="en-US" sz="4000" dirty="0" smtClean="0"/>
              <a:t>treasures </a:t>
            </a:r>
            <a:r>
              <a:rPr lang="en-US" sz="4000" dirty="0"/>
              <a:t>of </a:t>
            </a:r>
            <a:endParaRPr lang="sa-IN" sz="4000" dirty="0"/>
          </a:p>
          <a:p>
            <a:pPr marL="109728" indent="0">
              <a:buNone/>
            </a:pPr>
            <a:r>
              <a:rPr lang="en-US" sz="4000" dirty="0" smtClean="0"/>
              <a:t>Vedas</a:t>
            </a:r>
            <a:r>
              <a:rPr lang="en-US" sz="4000" dirty="0"/>
              <a:t>, </a:t>
            </a:r>
            <a:r>
              <a:rPr lang="en-US" sz="4000" dirty="0" smtClean="0"/>
              <a:t>Shastras </a:t>
            </a:r>
            <a:r>
              <a:rPr lang="en-US" sz="4000" dirty="0"/>
              <a:t>etc. </a:t>
            </a:r>
            <a:endParaRPr lang="sa-IN" sz="4000" dirty="0" smtClean="0"/>
          </a:p>
          <a:p>
            <a:endParaRPr lang="sa-IN" sz="4000" dirty="0" smtClean="0"/>
          </a:p>
          <a:p>
            <a:r>
              <a:rPr lang="en-US" sz="4000" dirty="0" smtClean="0"/>
              <a:t>Finally </a:t>
            </a:r>
            <a:r>
              <a:rPr lang="en-US" sz="4000" dirty="0"/>
              <a:t>someone </a:t>
            </a:r>
            <a:r>
              <a:rPr lang="en-US" sz="4000" dirty="0" smtClean="0"/>
              <a:t>from</a:t>
            </a:r>
            <a:r>
              <a:rPr lang="sa-IN" sz="4000" dirty="0" smtClean="0"/>
              <a:t> </a:t>
            </a:r>
            <a:r>
              <a:rPr lang="en-US" sz="4000" dirty="0" smtClean="0"/>
              <a:t>today's </a:t>
            </a:r>
            <a:endParaRPr lang="sa-IN" sz="4000" dirty="0" smtClean="0"/>
          </a:p>
          <a:p>
            <a:pPr marL="109728" lvl="0" indent="0">
              <a:buClr>
                <a:srgbClr val="2DA2BF"/>
              </a:buClr>
              <a:buNone/>
            </a:pPr>
            <a:r>
              <a:rPr lang="en-US" sz="4000" dirty="0" smtClean="0"/>
              <a:t>science </a:t>
            </a:r>
            <a:r>
              <a:rPr lang="en-US" sz="4000" dirty="0"/>
              <a:t>&amp; </a:t>
            </a:r>
            <a:r>
              <a:rPr lang="en-US" sz="4000" dirty="0" smtClean="0"/>
              <a:t>technology</a:t>
            </a:r>
            <a:r>
              <a:rPr lang="sa-IN" sz="4000" dirty="0" smtClean="0"/>
              <a:t> </a:t>
            </a:r>
            <a:r>
              <a:rPr lang="en-US" sz="4000" dirty="0" smtClean="0"/>
              <a:t>field</a:t>
            </a:r>
            <a:r>
              <a:rPr lang="en-US" sz="4000" dirty="0"/>
              <a:t>, is digging </a:t>
            </a:r>
            <a:r>
              <a:rPr lang="en-US" sz="4000" dirty="0" smtClean="0"/>
              <a:t>into what</a:t>
            </a:r>
            <a:r>
              <a:rPr lang="sa-IN" sz="4000" dirty="0" smtClean="0"/>
              <a:t> </a:t>
            </a:r>
            <a:r>
              <a:rPr lang="en-US" sz="4000" dirty="0" smtClean="0"/>
              <a:t>has</a:t>
            </a:r>
            <a:r>
              <a:rPr lang="sa-IN" sz="4000" dirty="0" smtClean="0"/>
              <a:t> </a:t>
            </a:r>
            <a:r>
              <a:rPr lang="en-US" sz="4000" dirty="0" smtClean="0"/>
              <a:t>already</a:t>
            </a:r>
            <a:endParaRPr lang="sa-IN" sz="4000" dirty="0" smtClean="0"/>
          </a:p>
        </p:txBody>
      </p:sp>
    </p:spTree>
    <p:extLst>
      <p:ext uri="{BB962C8B-B14F-4D97-AF65-F5344CB8AC3E}">
        <p14:creationId xmlns:p14="http://schemas.microsoft.com/office/powerpoint/2010/main" val="36264431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838202"/>
            <a:ext cx="7467600" cy="4952999"/>
          </a:xfrm>
        </p:spPr>
        <p:txBody>
          <a:bodyPr>
            <a:noAutofit/>
          </a:bodyPr>
          <a:lstStyle/>
          <a:p>
            <a:pPr lvl="0"/>
            <a:r>
              <a:rPr lang="sa-IN" sz="4000" dirty="0" smtClean="0"/>
              <a:t>b</a:t>
            </a:r>
            <a:r>
              <a:rPr lang="en-US" sz="4000" dirty="0" err="1" smtClean="0"/>
              <a:t>een</a:t>
            </a:r>
            <a:r>
              <a:rPr lang="sa-IN" sz="4000" dirty="0" smtClean="0"/>
              <a:t> </a:t>
            </a:r>
            <a:r>
              <a:rPr lang="en-US" sz="4000" dirty="0" smtClean="0">
                <a:solidFill>
                  <a:prstClr val="black"/>
                </a:solidFill>
              </a:rPr>
              <a:t>done </a:t>
            </a:r>
            <a:r>
              <a:rPr lang="en-US" sz="4000" dirty="0">
                <a:solidFill>
                  <a:prstClr val="black"/>
                </a:solidFill>
              </a:rPr>
              <a:t>many many years ago. </a:t>
            </a:r>
            <a:endParaRPr lang="sa-IN" sz="4000" dirty="0">
              <a:solidFill>
                <a:prstClr val="black"/>
              </a:solidFill>
            </a:endParaRPr>
          </a:p>
          <a:p>
            <a:pPr marL="109728" indent="0">
              <a:buNone/>
            </a:pPr>
            <a:r>
              <a:rPr lang="sa-IN" sz="4000" dirty="0" smtClean="0"/>
              <a:t> </a:t>
            </a:r>
            <a:endParaRPr lang="sa-IN" sz="4000" dirty="0"/>
          </a:p>
          <a:p>
            <a:r>
              <a:rPr lang="en-US" sz="4000" dirty="0" smtClean="0">
                <a:solidFill>
                  <a:srgbClr val="FF0000"/>
                </a:solidFill>
              </a:rPr>
              <a:t>Check it out:</a:t>
            </a:r>
            <a:r>
              <a:rPr lang="sa-IN" sz="4000" dirty="0" smtClean="0">
                <a:solidFill>
                  <a:srgbClr val="FF0000"/>
                </a:solidFill>
              </a:rPr>
              <a:t> </a:t>
            </a:r>
          </a:p>
          <a:p>
            <a:endParaRPr lang="sa-IN" sz="4000" dirty="0"/>
          </a:p>
          <a:p>
            <a:r>
              <a:rPr lang="en-US" sz="4000" dirty="0"/>
              <a:t> </a:t>
            </a:r>
            <a:r>
              <a:rPr lang="en-US" sz="4000" dirty="0">
                <a:solidFill>
                  <a:srgbClr val="C00000"/>
                </a:solidFill>
                <a:hlinkClick r:id="rId2"/>
              </a:rPr>
              <a:t>https://www.gitasupersite.iitk.ac.in/</a:t>
            </a:r>
            <a:r>
              <a:rPr lang="en-US" sz="4000" dirty="0"/>
              <a:t/>
            </a:r>
            <a:br>
              <a:rPr lang="en-US" sz="4000" dirty="0"/>
            </a:br>
            <a:r>
              <a:rPr lang="sa-IN" sz="4000" dirty="0"/>
              <a:t> </a:t>
            </a:r>
          </a:p>
          <a:p>
            <a:endParaRPr lang="en-US" sz="4000" dirty="0"/>
          </a:p>
        </p:txBody>
      </p:sp>
    </p:spTree>
    <p:extLst>
      <p:ext uri="{BB962C8B-B14F-4D97-AF65-F5344CB8AC3E}">
        <p14:creationId xmlns:p14="http://schemas.microsoft.com/office/powerpoint/2010/main" val="3601847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762000"/>
            <a:ext cx="7620000" cy="5105400"/>
          </a:xfrm>
        </p:spPr>
        <p:txBody>
          <a:bodyPr>
            <a:noAutofit/>
          </a:bodyPr>
          <a:lstStyle/>
          <a:p>
            <a:r>
              <a:rPr lang="en-US" sz="4000" dirty="0" smtClean="0"/>
              <a:t>No </a:t>
            </a:r>
            <a:r>
              <a:rPr lang="en-US" sz="4000" dirty="0"/>
              <a:t>issue of language as IITK smartly put each </a:t>
            </a:r>
            <a:r>
              <a:rPr lang="en-US" sz="4000" dirty="0" err="1">
                <a:solidFill>
                  <a:srgbClr val="FF0000"/>
                </a:solidFill>
              </a:rPr>
              <a:t>Sholka</a:t>
            </a:r>
            <a:r>
              <a:rPr lang="en-US" sz="4000" dirty="0"/>
              <a:t> in various languages. </a:t>
            </a:r>
            <a:endParaRPr lang="sa-IN" sz="4000" dirty="0" smtClean="0"/>
          </a:p>
          <a:p>
            <a:r>
              <a:rPr lang="en-US" sz="4000" dirty="0" smtClean="0"/>
              <a:t>Most </a:t>
            </a:r>
            <a:r>
              <a:rPr lang="en-US" sz="4000" dirty="0"/>
              <a:t>amazingly, commentary on each </a:t>
            </a:r>
            <a:r>
              <a:rPr lang="en-US" sz="4000" dirty="0" err="1">
                <a:solidFill>
                  <a:srgbClr val="FF0000"/>
                </a:solidFill>
              </a:rPr>
              <a:t>Sholka</a:t>
            </a:r>
            <a:r>
              <a:rPr lang="en-US" sz="4000" dirty="0"/>
              <a:t> by various scholars has also been provided. </a:t>
            </a:r>
            <a:endParaRPr lang="sa-IN" sz="4000" dirty="0" smtClean="0"/>
          </a:p>
          <a:p>
            <a:r>
              <a:rPr lang="en-US" sz="4000" dirty="0" smtClean="0"/>
              <a:t>When </a:t>
            </a:r>
            <a:r>
              <a:rPr lang="en-US" sz="4000" dirty="0"/>
              <a:t>you click on </a:t>
            </a:r>
            <a:r>
              <a:rPr lang="en-US" sz="4000" dirty="0" smtClean="0"/>
              <a:t>Hindi</a:t>
            </a:r>
            <a:endParaRPr lang="en-US" sz="4000" dirty="0"/>
          </a:p>
        </p:txBody>
      </p:sp>
    </p:spTree>
    <p:extLst>
      <p:ext uri="{BB962C8B-B14F-4D97-AF65-F5344CB8AC3E}">
        <p14:creationId xmlns:p14="http://schemas.microsoft.com/office/powerpoint/2010/main" val="6792041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685800"/>
            <a:ext cx="7848600" cy="5181601"/>
          </a:xfrm>
        </p:spPr>
        <p:txBody>
          <a:bodyPr>
            <a:normAutofit/>
          </a:bodyPr>
          <a:lstStyle/>
          <a:p>
            <a:pPr lvl="0">
              <a:buClr>
                <a:srgbClr val="2DA2BF"/>
              </a:buClr>
            </a:pPr>
            <a:r>
              <a:rPr lang="en-US" sz="4000" dirty="0">
                <a:solidFill>
                  <a:prstClr val="black"/>
                </a:solidFill>
              </a:rPr>
              <a:t>translation and select the language as</a:t>
            </a:r>
            <a:r>
              <a:rPr lang="en-US" sz="4000" dirty="0">
                <a:solidFill>
                  <a:srgbClr val="7030A0"/>
                </a:solidFill>
              </a:rPr>
              <a:t> Tamil</a:t>
            </a:r>
            <a:r>
              <a:rPr lang="en-US" sz="4000" dirty="0">
                <a:solidFill>
                  <a:prstClr val="black"/>
                </a:solidFill>
              </a:rPr>
              <a:t>, it automatically translate everything into </a:t>
            </a:r>
            <a:r>
              <a:rPr lang="en-US" sz="4000" dirty="0">
                <a:solidFill>
                  <a:srgbClr val="7030A0"/>
                </a:solidFill>
              </a:rPr>
              <a:t>Tamil</a:t>
            </a:r>
            <a:r>
              <a:rPr lang="en-US" sz="4000" dirty="0" smtClean="0">
                <a:solidFill>
                  <a:srgbClr val="7030A0"/>
                </a:solidFill>
              </a:rPr>
              <a:t>.</a:t>
            </a:r>
            <a:endParaRPr lang="sa-IN" sz="4000" dirty="0" smtClean="0">
              <a:solidFill>
                <a:srgbClr val="7030A0"/>
              </a:solidFill>
            </a:endParaRPr>
          </a:p>
          <a:p>
            <a:pPr marL="109728" lvl="0" indent="0">
              <a:buClr>
                <a:srgbClr val="2DA2BF"/>
              </a:buClr>
              <a:buNone/>
            </a:pPr>
            <a:endParaRPr lang="sa-IN" sz="4000" dirty="0">
              <a:solidFill>
                <a:srgbClr val="7030A0"/>
              </a:solidFill>
            </a:endParaRPr>
          </a:p>
          <a:p>
            <a:pPr lvl="0">
              <a:buClr>
                <a:srgbClr val="2DA2BF"/>
              </a:buClr>
            </a:pPr>
            <a:r>
              <a:rPr lang="en-US" sz="4000" dirty="0" smtClean="0">
                <a:solidFill>
                  <a:srgbClr val="7030A0"/>
                </a:solidFill>
              </a:rPr>
              <a:t> </a:t>
            </a:r>
            <a:r>
              <a:rPr lang="en-US" sz="4000" dirty="0">
                <a:solidFill>
                  <a:srgbClr val="FF0000"/>
                </a:solidFill>
              </a:rPr>
              <a:t>Good use of technology.</a:t>
            </a:r>
          </a:p>
          <a:p>
            <a:pPr lvl="0">
              <a:buClr>
                <a:srgbClr val="2DA2BF"/>
              </a:buClr>
            </a:pPr>
            <a:endParaRPr lang="en-US" sz="4000" dirty="0">
              <a:solidFill>
                <a:prstClr val="black"/>
              </a:solidFill>
            </a:endParaRPr>
          </a:p>
          <a:p>
            <a:pPr lvl="0">
              <a:buClr>
                <a:srgbClr val="2DA2BF"/>
              </a:buClr>
            </a:pPr>
            <a:endParaRPr lang="en-US" sz="4000" dirty="0">
              <a:solidFill>
                <a:prstClr val="black"/>
              </a:solidFill>
            </a:endParaRPr>
          </a:p>
          <a:p>
            <a:endParaRPr lang="en-US" sz="4000" dirty="0"/>
          </a:p>
        </p:txBody>
      </p:sp>
    </p:spTree>
    <p:extLst>
      <p:ext uri="{BB962C8B-B14F-4D97-AF65-F5344CB8AC3E}">
        <p14:creationId xmlns:p14="http://schemas.microsoft.com/office/powerpoint/2010/main" val="20517126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295402"/>
            <a:ext cx="7848600" cy="3970318"/>
          </a:xfrm>
          <a:prstGeom prst="rect">
            <a:avLst/>
          </a:prstGeom>
        </p:spPr>
        <p:txBody>
          <a:bodyPr wrap="square">
            <a:spAutoFit/>
          </a:bodyPr>
          <a:lstStyle/>
          <a:p>
            <a:pPr marL="571500" indent="-571500">
              <a:buFont typeface="Arial" pitchFamily="34" charset="0"/>
              <a:buChar char="•"/>
            </a:pPr>
            <a:r>
              <a:rPr lang="sa-IN" sz="3600" dirty="0" smtClean="0"/>
              <a:t>संस्कृतस्य अध्यायनार्थं </a:t>
            </a:r>
            <a:r>
              <a:rPr lang="hi-IN" sz="3600" dirty="0" smtClean="0">
                <a:solidFill>
                  <a:srgbClr val="FF0000"/>
                </a:solidFill>
              </a:rPr>
              <a:t>"व्यावहारिकी शिक्षिका“</a:t>
            </a:r>
            <a:r>
              <a:rPr lang="sa-IN" sz="3600" dirty="0" smtClean="0"/>
              <a:t> इति </a:t>
            </a:r>
            <a:r>
              <a:rPr lang="hi-IN" sz="3600" dirty="0" smtClean="0"/>
              <a:t>अयं जालपुटः अवलोकनीयः</a:t>
            </a:r>
            <a:r>
              <a:rPr lang="sa-IN" sz="3600" dirty="0" smtClean="0"/>
              <a:t> </a:t>
            </a:r>
            <a:r>
              <a:rPr lang="hi-IN" sz="3600" dirty="0" smtClean="0"/>
              <a:t>--</a:t>
            </a:r>
          </a:p>
          <a:p>
            <a:r>
              <a:rPr lang="hi-IN" sz="3600" dirty="0" smtClean="0"/>
              <a:t> </a:t>
            </a:r>
          </a:p>
          <a:p>
            <a:r>
              <a:rPr lang="en-US" sz="3600" dirty="0" smtClean="0">
                <a:solidFill>
                  <a:srgbClr val="0070C0"/>
                </a:solidFill>
              </a:rPr>
              <a:t>https://sites.google.com/site/samskritavyakaranam/12---vyAvahArikii-shikShikA</a:t>
            </a:r>
          </a:p>
          <a:p>
            <a:r>
              <a:rPr lang="en-US" sz="3600" dirty="0" smtClean="0"/>
              <a:t> </a:t>
            </a:r>
            <a:endParaRPr lang="hi-IN" sz="3600" dirty="0"/>
          </a:p>
        </p:txBody>
      </p:sp>
    </p:spTree>
    <p:extLst>
      <p:ext uri="{BB962C8B-B14F-4D97-AF65-F5344CB8AC3E}">
        <p14:creationId xmlns:p14="http://schemas.microsoft.com/office/powerpoint/2010/main" val="24329252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2" y="609600"/>
            <a:ext cx="752475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5498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914400"/>
            <a:ext cx="7010400" cy="4876800"/>
          </a:xfrm>
        </p:spPr>
        <p:txBody>
          <a:bodyPr>
            <a:normAutofit/>
          </a:bodyPr>
          <a:lstStyle/>
          <a:p>
            <a:r>
              <a:rPr lang="en-US" sz="4000" b="0" dirty="0">
                <a:solidFill>
                  <a:srgbClr val="7030A0"/>
                </a:solidFill>
              </a:rPr>
              <a:t>https://slabhyankar.wordpress.com</a:t>
            </a:r>
          </a:p>
        </p:txBody>
      </p:sp>
    </p:spTree>
    <p:extLst>
      <p:ext uri="{BB962C8B-B14F-4D97-AF65-F5344CB8AC3E}">
        <p14:creationId xmlns:p14="http://schemas.microsoft.com/office/powerpoint/2010/main" val="20722204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5557</TotalTime>
  <Words>1728</Words>
  <Application>Microsoft Office PowerPoint</Application>
  <PresentationFormat>On-screen Show (4:3)</PresentationFormat>
  <Paragraphs>361</Paragraphs>
  <Slides>180</Slides>
  <Notes>4</Notes>
  <HiddenSlides>0</HiddenSlides>
  <MMClips>0</MMClips>
  <ScaleCrop>false</ScaleCrop>
  <HeadingPairs>
    <vt:vector size="4" baseType="variant">
      <vt:variant>
        <vt:lpstr>Theme</vt:lpstr>
      </vt:variant>
      <vt:variant>
        <vt:i4>1</vt:i4>
      </vt:variant>
      <vt:variant>
        <vt:lpstr>Slide Titles</vt:lpstr>
      </vt:variant>
      <vt:variant>
        <vt:i4>180</vt:i4>
      </vt:variant>
    </vt:vector>
  </HeadingPairs>
  <TitlesOfParts>
    <vt:vector size="181" baseType="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मम पुस्तकम्...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१ –जून’ १८६६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संस्कृत-पत्रकारिता का अधुनातन स्वरूप–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 माहेश्वराणि सूत्राणि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https://slabhyankar.wordpress.com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‘नवभारत टाईम्स्’, दिल्ली में ८-एप्रिल’२०१९ को प्रकाशित समाचार |</vt:lpstr>
      <vt:lpstr>‘विश्वस्य वृत्तान्तः’ इति सूरतस्य दैनिक-पत्रे 10-एप्रिल-दिनांके वृत्तं प्रकाशितम्।</vt:lpstr>
      <vt:lpstr>       अत्र  'वाक्' - इति देहरादून - स्थितायां पत्रिकायां  माननीयस्य उपराष्ट्रपतेः अभिभाषणस्य केचन अंशाः, केषाञ्चन पुरस्कृतानां विदुषाम् चाभिधानोल्लेखाश्च सन्ति (सम्पादकः - श्रीबुद्धदेवशर्मा)  </vt:lpstr>
      <vt:lpstr>'अमरावती' के दैनिक 'प्रतिदिन' में 11-मार्च को प्रकाशित |</vt:lpstr>
      <vt:lpstr>PowerPoint Presentation</vt:lpstr>
      <vt:lpstr>PowerPoint Presentation</vt:lpstr>
      <vt:lpstr>E-portal “Samprati Vaartaah” इत्यत्र १०-एप्रिल’२०१९-दिने प्रकाशितं वृत्तम् ...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85</cp:revision>
  <dcterms:created xsi:type="dcterms:W3CDTF">2019-02-06T06:49:20Z</dcterms:created>
  <dcterms:modified xsi:type="dcterms:W3CDTF">2019-04-21T16:37:26Z</dcterms:modified>
</cp:coreProperties>
</file>