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11"/>
  </p:notesMasterIdLst>
  <p:sldIdLst>
    <p:sldId id="440" r:id="rId2"/>
    <p:sldId id="437" r:id="rId3"/>
    <p:sldId id="442" r:id="rId4"/>
    <p:sldId id="444" r:id="rId5"/>
    <p:sldId id="447" r:id="rId6"/>
    <p:sldId id="445" r:id="rId7"/>
    <p:sldId id="446" r:id="rId8"/>
    <p:sldId id="443" r:id="rId9"/>
    <p:sldId id="441" r:id="rId10"/>
    <p:sldId id="448" r:id="rId11"/>
    <p:sldId id="457" r:id="rId12"/>
    <p:sldId id="458" r:id="rId13"/>
    <p:sldId id="280" r:id="rId14"/>
    <p:sldId id="428" r:id="rId15"/>
    <p:sldId id="281" r:id="rId16"/>
    <p:sldId id="429" r:id="rId17"/>
    <p:sldId id="430" r:id="rId18"/>
    <p:sldId id="432" r:id="rId19"/>
    <p:sldId id="433" r:id="rId20"/>
    <p:sldId id="434" r:id="rId21"/>
    <p:sldId id="435" r:id="rId22"/>
    <p:sldId id="436" r:id="rId23"/>
    <p:sldId id="284" r:id="rId24"/>
    <p:sldId id="285" r:id="rId25"/>
    <p:sldId id="286" r:id="rId26"/>
    <p:sldId id="288" r:id="rId27"/>
    <p:sldId id="289" r:id="rId28"/>
    <p:sldId id="290" r:id="rId29"/>
    <p:sldId id="292" r:id="rId30"/>
    <p:sldId id="293" r:id="rId31"/>
    <p:sldId id="490" r:id="rId32"/>
    <p:sldId id="491" r:id="rId33"/>
    <p:sldId id="492" r:id="rId34"/>
    <p:sldId id="493" r:id="rId35"/>
    <p:sldId id="494" r:id="rId36"/>
    <p:sldId id="495" r:id="rId37"/>
    <p:sldId id="496" r:id="rId38"/>
    <p:sldId id="497" r:id="rId39"/>
    <p:sldId id="498" r:id="rId40"/>
    <p:sldId id="499" r:id="rId41"/>
    <p:sldId id="500" r:id="rId42"/>
    <p:sldId id="431" r:id="rId43"/>
    <p:sldId id="299"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6" r:id="rId60"/>
    <p:sldId id="327" r:id="rId61"/>
    <p:sldId id="328" r:id="rId62"/>
    <p:sldId id="329" r:id="rId63"/>
    <p:sldId id="355" r:id="rId64"/>
    <p:sldId id="356" r:id="rId65"/>
    <p:sldId id="357" r:id="rId66"/>
    <p:sldId id="396" r:id="rId67"/>
    <p:sldId id="397" r:id="rId68"/>
    <p:sldId id="398" r:id="rId69"/>
    <p:sldId id="399" r:id="rId70"/>
    <p:sldId id="400" r:id="rId71"/>
    <p:sldId id="401" r:id="rId72"/>
    <p:sldId id="402" r:id="rId73"/>
    <p:sldId id="403" r:id="rId74"/>
    <p:sldId id="404" r:id="rId75"/>
    <p:sldId id="405" r:id="rId76"/>
    <p:sldId id="406" r:id="rId77"/>
    <p:sldId id="407" r:id="rId78"/>
    <p:sldId id="408" r:id="rId79"/>
    <p:sldId id="409" r:id="rId80"/>
    <p:sldId id="410" r:id="rId81"/>
    <p:sldId id="411" r:id="rId82"/>
    <p:sldId id="412" r:id="rId83"/>
    <p:sldId id="413" r:id="rId84"/>
    <p:sldId id="415" r:id="rId85"/>
    <p:sldId id="417" r:id="rId86"/>
    <p:sldId id="418" r:id="rId87"/>
    <p:sldId id="330" r:id="rId88"/>
    <p:sldId id="331" r:id="rId89"/>
    <p:sldId id="332" r:id="rId90"/>
    <p:sldId id="333" r:id="rId91"/>
    <p:sldId id="334" r:id="rId92"/>
    <p:sldId id="419" r:id="rId93"/>
    <p:sldId id="420" r:id="rId94"/>
    <p:sldId id="421" r:id="rId95"/>
    <p:sldId id="422" r:id="rId96"/>
    <p:sldId id="423" r:id="rId97"/>
    <p:sldId id="424" r:id="rId98"/>
    <p:sldId id="335" r:id="rId99"/>
    <p:sldId id="354" r:id="rId100"/>
    <p:sldId id="336" r:id="rId101"/>
    <p:sldId id="337" r:id="rId102"/>
    <p:sldId id="338" r:id="rId103"/>
    <p:sldId id="339" r:id="rId104"/>
    <p:sldId id="340" r:id="rId105"/>
    <p:sldId id="341" r:id="rId106"/>
    <p:sldId id="342" r:id="rId107"/>
    <p:sldId id="343" r:id="rId108"/>
    <p:sldId id="344" r:id="rId109"/>
    <p:sldId id="345"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50" d="100"/>
          <a:sy n="50" d="100"/>
        </p:scale>
        <p:origin x="-1956" y="-516"/>
      </p:cViewPr>
      <p:guideLst>
        <p:guide orient="horz" pos="2160"/>
        <p:guide pos="2880"/>
      </p:guideLst>
    </p:cSldViewPr>
  </p:slideViewPr>
  <p:notesTextViewPr>
    <p:cViewPr>
      <p:scale>
        <a:sx n="1" d="1"/>
        <a:sy n="1" d="1"/>
      </p:scale>
      <p:origin x="0" y="0"/>
    </p:cViewPr>
  </p:notesTextViewPr>
  <p:sorterViewPr>
    <p:cViewPr>
      <p:scale>
        <a:sx n="100" d="100"/>
        <a:sy n="100" d="100"/>
      </p:scale>
      <p:origin x="0" y="187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828321-B100-419C-A1E5-D21FD0F59B2B}" type="datetimeFigureOut">
              <a:rPr lang="en-US" smtClean="0"/>
              <a:t>1/17/2019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663B3A-78C2-4213-8745-9E60F765C743}" type="slidenum">
              <a:rPr lang="en-US" smtClean="0"/>
              <a:t>‹#›</a:t>
            </a:fld>
            <a:endParaRPr lang="en-US"/>
          </a:p>
        </p:txBody>
      </p:sp>
    </p:spTree>
    <p:extLst>
      <p:ext uri="{BB962C8B-B14F-4D97-AF65-F5344CB8AC3E}">
        <p14:creationId xmlns:p14="http://schemas.microsoft.com/office/powerpoint/2010/main" val="49645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63B3A-78C2-4213-8745-9E60F765C743}" type="slidenum">
              <a:rPr lang="en-US" smtClean="0"/>
              <a:t>24</a:t>
            </a:fld>
            <a:endParaRPr lang="en-US"/>
          </a:p>
        </p:txBody>
      </p:sp>
    </p:spTree>
    <p:extLst>
      <p:ext uri="{BB962C8B-B14F-4D97-AF65-F5344CB8AC3E}">
        <p14:creationId xmlns:p14="http://schemas.microsoft.com/office/powerpoint/2010/main" val="183882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C5A82-BEFB-4F22-8162-AF04882D78B8}" type="slidenum">
              <a:rPr lang="en-US" smtClean="0"/>
              <a:t>70</a:t>
            </a:fld>
            <a:endParaRPr lang="en-US"/>
          </a:p>
        </p:txBody>
      </p:sp>
    </p:spTree>
    <p:extLst>
      <p:ext uri="{BB962C8B-B14F-4D97-AF65-F5344CB8AC3E}">
        <p14:creationId xmlns:p14="http://schemas.microsoft.com/office/powerpoint/2010/main" val="402127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C5A82-BEFB-4F22-8162-AF04882D78B8}" type="slidenum">
              <a:rPr lang="en-US" smtClean="0"/>
              <a:t>77</a:t>
            </a:fld>
            <a:endParaRPr lang="en-US"/>
          </a:p>
        </p:txBody>
      </p:sp>
    </p:spTree>
    <p:extLst>
      <p:ext uri="{BB962C8B-B14F-4D97-AF65-F5344CB8AC3E}">
        <p14:creationId xmlns:p14="http://schemas.microsoft.com/office/powerpoint/2010/main" val="2009292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5D56B4-F6A3-4D39-A69D-C7503A4C0BC0}" type="datetimeFigureOut">
              <a:rPr lang="en-US" smtClean="0"/>
              <a:t>1/17/2019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11F0BD6-C71D-4749-BFB8-FE3E8D4548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1F0BD6-C71D-4749-BFB8-FE3E8D4548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1F0BD6-C71D-4749-BFB8-FE3E8D4548D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1F0BD6-C71D-4749-BFB8-FE3E8D4548DB}"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11F0BD6-C71D-4749-BFB8-FE3E8D4548DB}"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11F0BD6-C71D-4749-BFB8-FE3E8D4548DB}"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11F0BD6-C71D-4749-BFB8-FE3E8D4548D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11F0BD6-C71D-4749-BFB8-FE3E8D4548DB}"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15D56B4-F6A3-4D39-A69D-C7503A4C0BC0}" type="datetimeFigureOut">
              <a:rPr lang="en-US" smtClean="0"/>
              <a:t>1/17/2019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11F0BD6-C71D-4749-BFB8-FE3E8D4548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115D56B4-F6A3-4D39-A69D-C7503A4C0BC0}" type="datetimeFigureOut">
              <a:rPr lang="en-US" smtClean="0"/>
              <a:t>1/17/2019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11F0BD6-C71D-4749-BFB8-FE3E8D4548D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5D56B4-F6A3-4D39-A69D-C7503A4C0BC0}" type="datetimeFigureOut">
              <a:rPr lang="en-US" smtClean="0"/>
              <a:t>1/17/2019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11F0BD6-C71D-4749-BFB8-FE3E8D4548DB}"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15D56B4-F6A3-4D39-A69D-C7503A4C0BC0}" type="datetimeFigureOut">
              <a:rPr lang="en-US" smtClean="0"/>
              <a:t>1/17/2019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11F0BD6-C71D-4749-BFB8-FE3E8D4548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dinbandhu@sprynet.com" TargetMode="External"/><Relationship Id="rId2" Type="http://schemas.openxmlformats.org/officeDocument/2006/relationships/hyperlink" Target="https://sites.google.com/site/samskritavyakaranam/1---dhAtugaNaparicayah"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samskrutacharchaa.wordpress.com/2015/10/03/computers-and-sanskri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gitasupersite.iitk.ac.i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lez-musing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vaidiksanskrit.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chive.org/details/manogata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629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651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590802"/>
            <a:ext cx="8153400" cy="3352799"/>
          </a:xfrm>
        </p:spPr>
        <p:txBody>
          <a:bodyPr>
            <a:normAutofit/>
          </a:bodyPr>
          <a:lstStyle/>
          <a:p>
            <a:r>
              <a:rPr lang="hi-IN" sz="4000" dirty="0" smtClean="0"/>
              <a:t>मि</a:t>
            </a:r>
            <a:r>
              <a:rPr lang="sa-IN" sz="4000" dirty="0" smtClean="0"/>
              <a:t>राण्डा-हाउसमहाविद्यालयस्य  </a:t>
            </a:r>
          </a:p>
          <a:p>
            <a:pPr marL="109728" indent="0">
              <a:buNone/>
            </a:pPr>
            <a:r>
              <a:rPr lang="sa-IN" sz="4000" dirty="0"/>
              <a:t> </a:t>
            </a:r>
            <a:r>
              <a:rPr lang="sa-IN" sz="4000" dirty="0" smtClean="0"/>
              <a:t>   </a:t>
            </a:r>
            <a:r>
              <a:rPr lang="hi-IN" sz="4000" dirty="0" smtClean="0"/>
              <a:t>  </a:t>
            </a:r>
            <a:r>
              <a:rPr lang="sa-IN" sz="4000" dirty="0" smtClean="0"/>
              <a:t>  संस्कृत-विभागः</a:t>
            </a:r>
          </a:p>
          <a:p>
            <a:pPr marL="109728" indent="0">
              <a:buNone/>
            </a:pPr>
            <a:r>
              <a:rPr lang="sa-IN" sz="4000" dirty="0" smtClean="0"/>
              <a:t>     [दिल्ली-विश्वविद्यालयः]  </a:t>
            </a:r>
          </a:p>
          <a:p>
            <a:r>
              <a:rPr lang="sa-IN" sz="4000" dirty="0" smtClean="0"/>
              <a:t>श्री</a:t>
            </a:r>
            <a:r>
              <a:rPr lang="hi-IN" sz="4000" dirty="0" smtClean="0"/>
              <a:t>एम्.एल्.गुप्ता-स्मृति</a:t>
            </a:r>
            <a:r>
              <a:rPr lang="sa-IN" sz="4000" dirty="0" smtClean="0"/>
              <a:t>-</a:t>
            </a:r>
            <a:r>
              <a:rPr lang="hi-IN" sz="4000" dirty="0" smtClean="0"/>
              <a:t>व्याख्यानमाला</a:t>
            </a:r>
            <a:endParaRPr lang="sa-IN" sz="4000" dirty="0" smtClean="0"/>
          </a:p>
          <a:p>
            <a:r>
              <a:rPr lang="sa-IN" sz="4000" dirty="0"/>
              <a:t> </a:t>
            </a:r>
            <a:r>
              <a:rPr lang="sa-IN" sz="4000" dirty="0" smtClean="0"/>
              <a:t>              ११-जनवरी,२०१९ </a:t>
            </a:r>
            <a:r>
              <a:rPr lang="hi-IN" sz="4000" dirty="0" smtClean="0"/>
              <a:t> </a:t>
            </a:r>
            <a:endParaRPr lang="en-US" sz="4000" dirty="0"/>
          </a:p>
        </p:txBody>
      </p:sp>
      <p:sp>
        <p:nvSpPr>
          <p:cNvPr id="3" name="Title 2"/>
          <p:cNvSpPr>
            <a:spLocks noGrp="1"/>
          </p:cNvSpPr>
          <p:nvPr>
            <p:ph type="title"/>
          </p:nvPr>
        </p:nvSpPr>
        <p:spPr>
          <a:xfrm>
            <a:off x="762000" y="609600"/>
            <a:ext cx="7467600" cy="1600200"/>
          </a:xfrm>
        </p:spPr>
        <p:txBody>
          <a:bodyPr>
            <a:noAutofit/>
          </a:bodyPr>
          <a:lstStyle/>
          <a:p>
            <a:pPr marL="571500" indent="-571500">
              <a:buFont typeface="Arial" pitchFamily="34" charset="0"/>
              <a:buChar char="•"/>
            </a:pPr>
            <a:r>
              <a:rPr lang="sa-IN" sz="4000" b="0" dirty="0" smtClean="0">
                <a:solidFill>
                  <a:srgbClr val="FF0000"/>
                </a:solidFill>
              </a:rPr>
              <a:t>संस्कृतस्य आधुनिकं स्वरूपम्  </a:t>
            </a:r>
            <a:r>
              <a:rPr lang="hi-IN" sz="4000" b="0" dirty="0" smtClean="0">
                <a:solidFill>
                  <a:srgbClr val="FF0000"/>
                </a:solidFill>
              </a:rPr>
              <a:t/>
            </a:r>
            <a:br>
              <a:rPr lang="hi-IN" sz="4000" b="0" dirty="0" smtClean="0">
                <a:solidFill>
                  <a:srgbClr val="FF0000"/>
                </a:solidFill>
              </a:rPr>
            </a:br>
            <a:r>
              <a:rPr lang="hi-IN" sz="4000" b="0" dirty="0">
                <a:solidFill>
                  <a:srgbClr val="FF0000"/>
                </a:solidFill>
              </a:rPr>
              <a:t> </a:t>
            </a:r>
            <a:r>
              <a:rPr lang="hi-IN" sz="4000" b="0" dirty="0" smtClean="0">
                <a:solidFill>
                  <a:srgbClr val="FF0000"/>
                </a:solidFill>
              </a:rPr>
              <a:t>  </a:t>
            </a:r>
            <a:r>
              <a:rPr lang="sa-IN" sz="4000" b="0" dirty="0" smtClean="0">
                <a:solidFill>
                  <a:srgbClr val="FF0000"/>
                </a:solidFill>
              </a:rPr>
              <a:t>  </a:t>
            </a:r>
            <a:r>
              <a:rPr lang="hi-IN" sz="4000" b="0" dirty="0" smtClean="0">
                <a:solidFill>
                  <a:srgbClr val="FF0000"/>
                </a:solidFill>
              </a:rPr>
              <a:t> </a:t>
            </a:r>
            <a:r>
              <a:rPr lang="hi-IN" sz="4000" b="0" dirty="0" smtClean="0">
                <a:solidFill>
                  <a:srgbClr val="7030A0"/>
                </a:solidFill>
              </a:rPr>
              <a:t>... </a:t>
            </a:r>
            <a:r>
              <a:rPr lang="sa-IN" sz="4000" b="0" dirty="0" smtClean="0">
                <a:solidFill>
                  <a:srgbClr val="7030A0"/>
                </a:solidFill>
              </a:rPr>
              <a:t>बलदेवानन्द-सागरः  </a:t>
            </a:r>
            <a:endParaRPr lang="en-US" sz="4000" b="0" dirty="0">
              <a:solidFill>
                <a:srgbClr val="7030A0"/>
              </a:solidFill>
            </a:endParaRPr>
          </a:p>
        </p:txBody>
      </p:sp>
    </p:spTree>
    <p:extLst>
      <p:ext uri="{BB962C8B-B14F-4D97-AF65-F5344CB8AC3E}">
        <p14:creationId xmlns:p14="http://schemas.microsoft.com/office/powerpoint/2010/main" val="27944754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243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3" y="685800"/>
            <a:ext cx="76199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100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391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5138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5800"/>
            <a:ext cx="7696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332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2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04571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3355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772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0962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543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000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72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5508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2"/>
            <a:ext cx="7620000" cy="541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9104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533400"/>
            <a:ext cx="7010400" cy="5410200"/>
          </a:xfrm>
        </p:spPr>
        <p:txBody>
          <a:bodyPr>
            <a:noAutofit/>
          </a:bodyPr>
          <a:lstStyle/>
          <a:p>
            <a:r>
              <a:rPr lang="en-US" sz="4000" dirty="0">
                <a:solidFill>
                  <a:srgbClr val="FF0000"/>
                </a:solidFill>
              </a:rPr>
              <a:t>M. L. Gupta Memorial Lecture:</a:t>
            </a:r>
          </a:p>
          <a:p>
            <a:r>
              <a:rPr lang="en-US" sz="4000" dirty="0"/>
              <a:t>Dr. Kaushalya Gupta, a </a:t>
            </a:r>
            <a:endParaRPr lang="hi-IN" sz="4000" dirty="0" smtClean="0"/>
          </a:p>
          <a:p>
            <a:pPr marL="109728" indent="0">
              <a:buNone/>
            </a:pPr>
            <a:r>
              <a:rPr lang="en-US" sz="4000" dirty="0" smtClean="0"/>
              <a:t>former </a:t>
            </a:r>
            <a:r>
              <a:rPr lang="en-US" sz="4000" dirty="0"/>
              <a:t>reader in Sanskrit </a:t>
            </a:r>
            <a:endParaRPr lang="hi-IN" sz="4000" dirty="0" smtClean="0"/>
          </a:p>
          <a:p>
            <a:pPr marL="109728" indent="0">
              <a:buNone/>
            </a:pPr>
            <a:r>
              <a:rPr lang="en-US" sz="4000" dirty="0" smtClean="0"/>
              <a:t>Department </a:t>
            </a:r>
            <a:r>
              <a:rPr lang="en-US" sz="4000" dirty="0"/>
              <a:t>in Miranda </a:t>
            </a:r>
            <a:endParaRPr lang="hi-IN" sz="4000" dirty="0" smtClean="0"/>
          </a:p>
          <a:p>
            <a:pPr marL="109728" indent="0">
              <a:buNone/>
            </a:pPr>
            <a:r>
              <a:rPr lang="en-US" sz="4000" dirty="0" smtClean="0"/>
              <a:t>House</a:t>
            </a:r>
            <a:r>
              <a:rPr lang="en-US" sz="4000" dirty="0"/>
              <a:t>, instituted this in </a:t>
            </a:r>
            <a:endParaRPr lang="hi-IN" sz="4000" dirty="0"/>
          </a:p>
          <a:p>
            <a:pPr marL="109728" indent="0">
              <a:buNone/>
            </a:pPr>
            <a:r>
              <a:rPr lang="en-US" sz="4000" dirty="0" smtClean="0"/>
              <a:t>1993 </a:t>
            </a:r>
            <a:r>
              <a:rPr lang="en-US" sz="4000" dirty="0"/>
              <a:t>in memory of the </a:t>
            </a:r>
            <a:endParaRPr lang="hi-IN" sz="4000" dirty="0" smtClean="0"/>
          </a:p>
          <a:p>
            <a:pPr marL="109728" indent="0">
              <a:buNone/>
            </a:pPr>
            <a:r>
              <a:rPr lang="en-US" sz="4000" dirty="0" smtClean="0"/>
              <a:t>late </a:t>
            </a:r>
            <a:r>
              <a:rPr lang="en-US" sz="4000" dirty="0"/>
              <a:t>Shri M. L. Gupta. </a:t>
            </a:r>
          </a:p>
        </p:txBody>
      </p:sp>
    </p:spTree>
    <p:extLst>
      <p:ext uri="{BB962C8B-B14F-4D97-AF65-F5344CB8AC3E}">
        <p14:creationId xmlns:p14="http://schemas.microsoft.com/office/powerpoint/2010/main" val="4259896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0"/>
            <a:ext cx="8153400" cy="5257800"/>
          </a:xfrm>
        </p:spPr>
        <p:txBody>
          <a:bodyPr>
            <a:noAutofit/>
          </a:bodyPr>
          <a:lstStyle/>
          <a:p>
            <a:r>
              <a:rPr lang="en-US" sz="4000" dirty="0">
                <a:solidFill>
                  <a:srgbClr val="FF0000"/>
                </a:solidFill>
              </a:rPr>
              <a:t>Sanyukta Chaudhari Memorial Lecture: </a:t>
            </a:r>
            <a:endParaRPr lang="hi-IN" sz="4000" dirty="0" smtClean="0">
              <a:solidFill>
                <a:srgbClr val="FF0000"/>
              </a:solidFill>
            </a:endParaRPr>
          </a:p>
          <a:p>
            <a:r>
              <a:rPr lang="en-US" sz="4000" dirty="0" smtClean="0"/>
              <a:t>Mr</a:t>
            </a:r>
            <a:r>
              <a:rPr lang="en-US" sz="4000" dirty="0"/>
              <a:t>. D. N. Chaudhari </a:t>
            </a:r>
            <a:r>
              <a:rPr lang="en-US" sz="4000" dirty="0" smtClean="0"/>
              <a:t>instituted </a:t>
            </a:r>
            <a:r>
              <a:rPr lang="hi-IN" sz="4000" dirty="0" smtClean="0"/>
              <a:t> </a:t>
            </a:r>
          </a:p>
          <a:p>
            <a:pPr marL="109728" indent="0">
              <a:buNone/>
            </a:pPr>
            <a:r>
              <a:rPr lang="en-US" sz="4000" dirty="0" smtClean="0"/>
              <a:t>this </a:t>
            </a:r>
            <a:r>
              <a:rPr lang="en-US" sz="4000" dirty="0"/>
              <a:t>memorial lecture in 1997 </a:t>
            </a:r>
            <a:r>
              <a:rPr lang="hi-IN" sz="4000" dirty="0" smtClean="0"/>
              <a:t> </a:t>
            </a:r>
          </a:p>
          <a:p>
            <a:pPr marL="109728" indent="0">
              <a:buNone/>
            </a:pPr>
            <a:r>
              <a:rPr lang="en-US" sz="4000" dirty="0" smtClean="0"/>
              <a:t>in </a:t>
            </a:r>
            <a:r>
              <a:rPr lang="en-US" sz="4000" dirty="0"/>
              <a:t>memory of his wife Sanyukta </a:t>
            </a:r>
            <a:endParaRPr lang="hi-IN" sz="4000" dirty="0" smtClean="0"/>
          </a:p>
          <a:p>
            <a:pPr marL="109728" indent="0">
              <a:buNone/>
            </a:pPr>
            <a:r>
              <a:rPr lang="en-US" sz="4000" dirty="0" smtClean="0"/>
              <a:t>Choudhari</a:t>
            </a:r>
            <a:r>
              <a:rPr lang="en-US" sz="4000" dirty="0"/>
              <a:t>, who was the </a:t>
            </a:r>
            <a:r>
              <a:rPr lang="en-US" sz="4000" dirty="0" smtClean="0"/>
              <a:t>senior</a:t>
            </a:r>
            <a:r>
              <a:rPr lang="hi-IN" sz="4000" dirty="0" smtClean="0"/>
              <a:t> </a:t>
            </a:r>
          </a:p>
          <a:p>
            <a:pPr marL="109728" indent="0">
              <a:buNone/>
            </a:pPr>
            <a:r>
              <a:rPr lang="en-US" sz="4000" dirty="0" smtClean="0"/>
              <a:t>most </a:t>
            </a:r>
            <a:r>
              <a:rPr lang="en-US" sz="4000" dirty="0"/>
              <a:t>teacher in Sanskrit </a:t>
            </a:r>
            <a:endParaRPr lang="hi-IN" sz="4000" dirty="0" smtClean="0"/>
          </a:p>
          <a:p>
            <a:pPr marL="109728" indent="0">
              <a:buNone/>
            </a:pPr>
            <a:r>
              <a:rPr lang="en-US" sz="4000" dirty="0" smtClean="0"/>
              <a:t>Department</a:t>
            </a:r>
            <a:r>
              <a:rPr lang="en-US" sz="4000" dirty="0"/>
              <a:t>.</a:t>
            </a:r>
          </a:p>
          <a:p>
            <a:endParaRPr lang="en-US" sz="4000" dirty="0"/>
          </a:p>
        </p:txBody>
      </p:sp>
    </p:spTree>
    <p:extLst>
      <p:ext uri="{BB962C8B-B14F-4D97-AF65-F5344CB8AC3E}">
        <p14:creationId xmlns:p14="http://schemas.microsoft.com/office/powerpoint/2010/main" val="3748996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7467600" cy="4648200"/>
          </a:xfrm>
        </p:spPr>
        <p:txBody>
          <a:bodyPr>
            <a:normAutofit/>
          </a:bodyPr>
          <a:lstStyle/>
          <a:p>
            <a:r>
              <a:rPr lang="sa-IN" sz="4000" dirty="0" smtClean="0">
                <a:solidFill>
                  <a:srgbClr val="7030A0"/>
                </a:solidFill>
              </a:rPr>
              <a:t>संस्कृत क्या है ?</a:t>
            </a:r>
          </a:p>
          <a:p>
            <a:pPr marL="109728" indent="0">
              <a:buNone/>
            </a:pPr>
            <a:endParaRPr lang="sa-IN" sz="4000" dirty="0" smtClean="0">
              <a:solidFill>
                <a:srgbClr val="FF0000"/>
              </a:solidFill>
            </a:endParaRPr>
          </a:p>
          <a:p>
            <a:r>
              <a:rPr lang="sa-IN" sz="4000" dirty="0" smtClean="0">
                <a:solidFill>
                  <a:srgbClr val="FF0000"/>
                </a:solidFill>
              </a:rPr>
              <a:t>किं नाम संस्कृतम् ?</a:t>
            </a:r>
          </a:p>
          <a:p>
            <a:pPr marL="109728" indent="0">
              <a:buNone/>
            </a:pPr>
            <a:endParaRPr lang="sa-IN" sz="4000" dirty="0" smtClean="0">
              <a:solidFill>
                <a:srgbClr val="FF0000"/>
              </a:solidFill>
            </a:endParaRPr>
          </a:p>
          <a:p>
            <a:r>
              <a:rPr lang="sa-IN" sz="4000" dirty="0" smtClean="0">
                <a:solidFill>
                  <a:srgbClr val="FF0000"/>
                </a:solidFill>
              </a:rPr>
              <a:t>किञ्च अस्याः प्राचीनायाः सत्याः </a:t>
            </a:r>
          </a:p>
          <a:p>
            <a:pPr marL="109728" indent="0">
              <a:buNone/>
            </a:pPr>
            <a:r>
              <a:rPr lang="sa-IN" sz="4000" dirty="0" smtClean="0">
                <a:solidFill>
                  <a:srgbClr val="FF0000"/>
                </a:solidFill>
              </a:rPr>
              <a:t>अपि अधुनातन-भाषायाः स्वरूपम्?</a:t>
            </a:r>
          </a:p>
        </p:txBody>
      </p:sp>
    </p:spTree>
    <p:extLst>
      <p:ext uri="{BB962C8B-B14F-4D97-AF65-F5344CB8AC3E}">
        <p14:creationId xmlns:p14="http://schemas.microsoft.com/office/powerpoint/2010/main" val="1678646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1142999"/>
            <a:ext cx="6934200" cy="3962401"/>
          </a:xfrm>
        </p:spPr>
        <p:txBody>
          <a:bodyPr/>
          <a:lstStyle/>
          <a:p>
            <a:pPr lvl="0">
              <a:buClr>
                <a:srgbClr val="2DA2BF"/>
              </a:buClr>
            </a:pPr>
            <a:r>
              <a:rPr lang="sa-IN" sz="4000" dirty="0">
                <a:solidFill>
                  <a:srgbClr val="7030A0"/>
                </a:solidFill>
              </a:rPr>
              <a:t>वैदिक संस्कृत </a:t>
            </a:r>
          </a:p>
          <a:p>
            <a:pPr marL="109728" lvl="0" indent="0">
              <a:buClr>
                <a:srgbClr val="2DA2BF"/>
              </a:buClr>
              <a:buNone/>
            </a:pPr>
            <a:endParaRPr lang="sa-IN" sz="4000" dirty="0">
              <a:solidFill>
                <a:srgbClr val="7030A0"/>
              </a:solidFill>
            </a:endParaRPr>
          </a:p>
          <a:p>
            <a:pPr lvl="0">
              <a:buClr>
                <a:srgbClr val="2DA2BF"/>
              </a:buClr>
            </a:pPr>
            <a:endParaRPr lang="sa-IN" sz="4000" dirty="0">
              <a:solidFill>
                <a:srgbClr val="7030A0"/>
              </a:solidFill>
            </a:endParaRPr>
          </a:p>
          <a:p>
            <a:pPr lvl="0">
              <a:buClr>
                <a:srgbClr val="2DA2BF"/>
              </a:buClr>
            </a:pPr>
            <a:r>
              <a:rPr lang="sa-IN" sz="4000" dirty="0">
                <a:solidFill>
                  <a:srgbClr val="7030A0"/>
                </a:solidFill>
              </a:rPr>
              <a:t>लौकिक [आधुनिक] संस्कृत </a:t>
            </a:r>
            <a:endParaRPr lang="en-US" sz="4000" dirty="0">
              <a:solidFill>
                <a:srgbClr val="7030A0"/>
              </a:solidFill>
            </a:endParaRPr>
          </a:p>
          <a:p>
            <a:endParaRPr lang="en-US" dirty="0">
              <a:solidFill>
                <a:srgbClr val="7030A0"/>
              </a:solidFill>
            </a:endParaRPr>
          </a:p>
        </p:txBody>
      </p:sp>
    </p:spTree>
    <p:extLst>
      <p:ext uri="{BB962C8B-B14F-4D97-AF65-F5344CB8AC3E}">
        <p14:creationId xmlns:p14="http://schemas.microsoft.com/office/powerpoint/2010/main" val="3646418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85800"/>
            <a:ext cx="7848600" cy="5257800"/>
          </a:xfrm>
        </p:spPr>
        <p:txBody>
          <a:bodyPr>
            <a:noAutofit/>
          </a:bodyPr>
          <a:lstStyle/>
          <a:p>
            <a:r>
              <a:rPr lang="sa-IN" sz="4000" dirty="0" smtClean="0">
                <a:solidFill>
                  <a:srgbClr val="FF0000"/>
                </a:solidFill>
              </a:rPr>
              <a:t>संस्कृतं नाम दैवी वाक् अन्वाख्याता महर्षिभिः | </a:t>
            </a:r>
          </a:p>
          <a:p>
            <a:endParaRPr lang="sa-IN" sz="4000" dirty="0"/>
          </a:p>
          <a:p>
            <a:r>
              <a:rPr lang="en-US" sz="4000" dirty="0" smtClean="0"/>
              <a:t>W</a:t>
            </a:r>
            <a:r>
              <a:rPr lang="sa-IN" sz="4000" dirty="0" smtClean="0"/>
              <a:t> W W. </a:t>
            </a:r>
          </a:p>
          <a:p>
            <a:pPr marL="109728" indent="0">
              <a:buNone/>
            </a:pPr>
            <a:endParaRPr lang="sa-IN" sz="4000" dirty="0"/>
          </a:p>
          <a:p>
            <a:r>
              <a:rPr lang="en-US" sz="4000" dirty="0" smtClean="0">
                <a:solidFill>
                  <a:srgbClr val="0070C0"/>
                </a:solidFill>
              </a:rPr>
              <a:t>W</a:t>
            </a:r>
            <a:r>
              <a:rPr lang="sa-IN" sz="4000" dirty="0">
                <a:solidFill>
                  <a:srgbClr val="0070C0"/>
                </a:solidFill>
              </a:rPr>
              <a:t>orld Wide  Web </a:t>
            </a:r>
            <a:r>
              <a:rPr lang="sa-IN" sz="4000" dirty="0"/>
              <a:t>= </a:t>
            </a:r>
            <a:endParaRPr lang="sa-IN" sz="4000" dirty="0" smtClean="0"/>
          </a:p>
          <a:p>
            <a:endParaRPr lang="sa-IN" sz="4000" dirty="0"/>
          </a:p>
          <a:p>
            <a:r>
              <a:rPr lang="sa-IN" sz="4000" dirty="0" smtClean="0"/>
              <a:t>विश्व-व्यापि-जालम्     </a:t>
            </a:r>
            <a:endParaRPr lang="en-US" sz="4000" dirty="0"/>
          </a:p>
          <a:p>
            <a:endParaRPr lang="sa-IN" sz="4000" dirty="0" smtClean="0"/>
          </a:p>
          <a:p>
            <a:endParaRPr lang="sa-IN" sz="4000" dirty="0"/>
          </a:p>
          <a:p>
            <a:pPr marL="109728" indent="0">
              <a:buNone/>
            </a:pPr>
            <a:r>
              <a:rPr lang="sa-IN" sz="4000" dirty="0" smtClean="0"/>
              <a:t> </a:t>
            </a:r>
            <a:endParaRPr lang="en-US" sz="4000" dirty="0"/>
          </a:p>
        </p:txBody>
      </p:sp>
    </p:spTree>
    <p:extLst>
      <p:ext uri="{BB962C8B-B14F-4D97-AF65-F5344CB8AC3E}">
        <p14:creationId xmlns:p14="http://schemas.microsoft.com/office/powerpoint/2010/main" val="23599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85800"/>
            <a:ext cx="7924800" cy="5181600"/>
          </a:xfrm>
        </p:spPr>
        <p:txBody>
          <a:bodyPr>
            <a:noAutofit/>
          </a:bodyPr>
          <a:lstStyle/>
          <a:p>
            <a:r>
              <a:rPr lang="sa-IN" sz="4000" dirty="0" smtClean="0">
                <a:solidFill>
                  <a:srgbClr val="FF0000"/>
                </a:solidFill>
              </a:rPr>
              <a:t>संस्कृतं नाम दैवी वाक् अन्वाख्याता महर्षिभिः | </a:t>
            </a:r>
          </a:p>
          <a:p>
            <a:endParaRPr lang="sa-IN" sz="4000" dirty="0" smtClean="0"/>
          </a:p>
          <a:p>
            <a:r>
              <a:rPr lang="en-US" sz="4000" dirty="0" smtClean="0"/>
              <a:t>W</a:t>
            </a:r>
            <a:r>
              <a:rPr lang="sa-IN" sz="4000" dirty="0" smtClean="0"/>
              <a:t> W W. </a:t>
            </a:r>
          </a:p>
          <a:p>
            <a:endParaRPr lang="sa-IN" sz="4000" dirty="0" smtClean="0">
              <a:solidFill>
                <a:srgbClr val="0070C0"/>
              </a:solidFill>
            </a:endParaRPr>
          </a:p>
          <a:p>
            <a:r>
              <a:rPr lang="en-US" sz="4000" dirty="0" smtClean="0">
                <a:solidFill>
                  <a:srgbClr val="0070C0"/>
                </a:solidFill>
              </a:rPr>
              <a:t>W</a:t>
            </a:r>
            <a:r>
              <a:rPr lang="sa-IN" sz="4000" dirty="0">
                <a:solidFill>
                  <a:srgbClr val="0070C0"/>
                </a:solidFill>
              </a:rPr>
              <a:t>orld Wide  Web </a:t>
            </a:r>
            <a:r>
              <a:rPr lang="sa-IN" sz="4000" dirty="0"/>
              <a:t>= </a:t>
            </a:r>
            <a:endParaRPr lang="sa-IN" sz="4000" dirty="0" smtClean="0"/>
          </a:p>
          <a:p>
            <a:r>
              <a:rPr lang="sa-IN" sz="4000" dirty="0" smtClean="0"/>
              <a:t>विश्व-व्यापि-जालम् [Electronic Media] </a:t>
            </a:r>
          </a:p>
          <a:p>
            <a:endParaRPr lang="sa-IN" sz="4000" dirty="0" smtClean="0">
              <a:solidFill>
                <a:srgbClr val="FF0000"/>
              </a:solidFill>
            </a:endParaRPr>
          </a:p>
          <a:p>
            <a:r>
              <a:rPr lang="sa-IN" sz="4000" dirty="0" smtClean="0"/>
              <a:t> </a:t>
            </a:r>
            <a:endParaRPr lang="en-US" sz="2800" dirty="0"/>
          </a:p>
        </p:txBody>
      </p:sp>
    </p:spTree>
    <p:extLst>
      <p:ext uri="{BB962C8B-B14F-4D97-AF65-F5344CB8AC3E}">
        <p14:creationId xmlns:p14="http://schemas.microsoft.com/office/powerpoint/2010/main" val="420874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7239000" cy="5486400"/>
          </a:xfrm>
        </p:spPr>
        <p:txBody>
          <a:bodyPr>
            <a:noAutofit/>
          </a:bodyPr>
          <a:lstStyle/>
          <a:p>
            <a:pPr marL="109728" indent="0">
              <a:buNone/>
            </a:pPr>
            <a:r>
              <a:rPr lang="sa-IN" sz="4000" dirty="0" smtClean="0">
                <a:solidFill>
                  <a:srgbClr val="7030A0"/>
                </a:solidFill>
              </a:rPr>
              <a:t>माहेश्वर-सूत्राणि -</a:t>
            </a:r>
          </a:p>
          <a:p>
            <a:r>
              <a:rPr lang="sa-IN" sz="4000" dirty="0" smtClean="0">
                <a:solidFill>
                  <a:srgbClr val="0070C0"/>
                </a:solidFill>
              </a:rPr>
              <a:t>अ</a:t>
            </a:r>
            <a:r>
              <a:rPr lang="sa-IN" sz="4000" dirty="0" smtClean="0">
                <a:solidFill>
                  <a:srgbClr val="FF0000"/>
                </a:solidFill>
              </a:rPr>
              <a:t> </a:t>
            </a:r>
            <a:r>
              <a:rPr lang="sa-IN" sz="4000" dirty="0" smtClean="0">
                <a:solidFill>
                  <a:srgbClr val="92D050"/>
                </a:solidFill>
              </a:rPr>
              <a:t>इ</a:t>
            </a:r>
            <a:r>
              <a:rPr lang="sa-IN" sz="4000" dirty="0" smtClean="0">
                <a:solidFill>
                  <a:srgbClr val="FF0000"/>
                </a:solidFill>
              </a:rPr>
              <a:t> उ </a:t>
            </a:r>
            <a:r>
              <a:rPr lang="sa-IN" sz="4000" dirty="0" smtClean="0">
                <a:solidFill>
                  <a:srgbClr val="92D050"/>
                </a:solidFill>
              </a:rPr>
              <a:t>ण्</a:t>
            </a:r>
            <a:r>
              <a:rPr lang="sa-IN" sz="4000" dirty="0" smtClean="0">
                <a:solidFill>
                  <a:srgbClr val="FF0000"/>
                </a:solidFill>
              </a:rPr>
              <a:t> ||१|| </a:t>
            </a:r>
          </a:p>
          <a:p>
            <a:r>
              <a:rPr lang="sa-IN" sz="4000" dirty="0" smtClean="0">
                <a:solidFill>
                  <a:srgbClr val="FF0000"/>
                </a:solidFill>
              </a:rPr>
              <a:t>ऋ लृ क्  ||२|| </a:t>
            </a:r>
          </a:p>
          <a:p>
            <a:r>
              <a:rPr lang="sa-IN" sz="4000" dirty="0" smtClean="0">
                <a:solidFill>
                  <a:srgbClr val="FF0000"/>
                </a:solidFill>
              </a:rPr>
              <a:t>ए ओ ङ्  ||३||</a:t>
            </a:r>
          </a:p>
          <a:p>
            <a:r>
              <a:rPr lang="sa-IN" sz="4000" dirty="0" smtClean="0">
                <a:solidFill>
                  <a:srgbClr val="FF0000"/>
                </a:solidFill>
              </a:rPr>
              <a:t>ऐ औ </a:t>
            </a:r>
            <a:r>
              <a:rPr lang="sa-IN" sz="4000" dirty="0" smtClean="0">
                <a:solidFill>
                  <a:srgbClr val="0070C0"/>
                </a:solidFill>
              </a:rPr>
              <a:t>च्</a:t>
            </a:r>
            <a:r>
              <a:rPr lang="sa-IN" sz="4000" dirty="0" smtClean="0">
                <a:solidFill>
                  <a:srgbClr val="FF0000"/>
                </a:solidFill>
              </a:rPr>
              <a:t>  ||४||   </a:t>
            </a:r>
          </a:p>
          <a:p>
            <a:r>
              <a:rPr lang="sa-IN" sz="4000" dirty="0">
                <a:solidFill>
                  <a:srgbClr val="FF0000"/>
                </a:solidFill>
              </a:rPr>
              <a:t> </a:t>
            </a:r>
            <a:r>
              <a:rPr lang="sa-IN" sz="4000" dirty="0" smtClean="0">
                <a:solidFill>
                  <a:srgbClr val="FF0000"/>
                </a:solidFill>
              </a:rPr>
              <a:t>             </a:t>
            </a:r>
            <a:r>
              <a:rPr lang="sa-IN" sz="4000" dirty="0" smtClean="0">
                <a:solidFill>
                  <a:srgbClr val="0070C0"/>
                </a:solidFill>
              </a:rPr>
              <a:t>अ - च् </a:t>
            </a:r>
          </a:p>
          <a:p>
            <a:r>
              <a:rPr lang="sa-IN" sz="4000" dirty="0" smtClean="0"/>
              <a:t>अजन्त</a:t>
            </a:r>
            <a:r>
              <a:rPr lang="sa-IN" sz="4000" dirty="0"/>
              <a:t>... </a:t>
            </a:r>
          </a:p>
          <a:p>
            <a:r>
              <a:rPr lang="sa-IN" sz="4000" dirty="0">
                <a:solidFill>
                  <a:srgbClr val="FF0000"/>
                </a:solidFill>
              </a:rPr>
              <a:t>       अ</a:t>
            </a:r>
            <a:r>
              <a:rPr lang="sa-IN" sz="4000" dirty="0"/>
              <a:t>च्</a:t>
            </a:r>
            <a:r>
              <a:rPr lang="sa-IN" sz="4000" dirty="0">
                <a:solidFill>
                  <a:srgbClr val="FF0000"/>
                </a:solidFill>
              </a:rPr>
              <a:t> ... [अ</a:t>
            </a:r>
            <a:r>
              <a:rPr lang="sa-IN" sz="4000" dirty="0"/>
              <a:t>ज्</a:t>
            </a:r>
            <a:r>
              <a:rPr lang="sa-IN" sz="4000" dirty="0">
                <a:solidFill>
                  <a:srgbClr val="FF0000"/>
                </a:solidFill>
              </a:rPr>
              <a:t> + </a:t>
            </a:r>
            <a:r>
              <a:rPr lang="sa-IN" sz="4000" dirty="0"/>
              <a:t>अ</a:t>
            </a:r>
            <a:r>
              <a:rPr lang="sa-IN" sz="4000" dirty="0">
                <a:solidFill>
                  <a:srgbClr val="FF0000"/>
                </a:solidFill>
              </a:rPr>
              <a:t>न्त]</a:t>
            </a:r>
          </a:p>
          <a:p>
            <a:r>
              <a:rPr lang="sa-IN" sz="4000" dirty="0">
                <a:solidFill>
                  <a:srgbClr val="FF0000"/>
                </a:solidFill>
              </a:rPr>
              <a:t>     </a:t>
            </a:r>
            <a:endParaRPr lang="en-US" sz="4000" dirty="0"/>
          </a:p>
        </p:txBody>
      </p:sp>
    </p:spTree>
    <p:extLst>
      <p:ext uri="{BB962C8B-B14F-4D97-AF65-F5344CB8AC3E}">
        <p14:creationId xmlns:p14="http://schemas.microsoft.com/office/powerpoint/2010/main" val="2722495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914400"/>
            <a:ext cx="7010400" cy="4724400"/>
          </a:xfrm>
        </p:spPr>
        <p:txBody>
          <a:bodyPr>
            <a:noAutofit/>
          </a:bodyPr>
          <a:lstStyle/>
          <a:p>
            <a:endParaRPr lang="sa-IN" sz="4000" dirty="0" smtClean="0">
              <a:solidFill>
                <a:srgbClr val="FF0000"/>
              </a:solidFill>
            </a:endParaRPr>
          </a:p>
          <a:p>
            <a:r>
              <a:rPr lang="hi-IN" sz="4000" dirty="0" smtClean="0">
                <a:solidFill>
                  <a:srgbClr val="FF0000"/>
                </a:solidFill>
              </a:rPr>
              <a:t>ह य व रट्‌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|५||</a:t>
            </a:r>
          </a:p>
          <a:p>
            <a:r>
              <a:rPr lang="hi-IN" sz="4000" dirty="0" smtClean="0">
                <a:solidFill>
                  <a:srgbClr val="FF0000"/>
                </a:solidFill>
              </a:rPr>
              <a:t>लण्‌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|६||</a:t>
            </a:r>
          </a:p>
          <a:p>
            <a:r>
              <a:rPr lang="hi-IN" sz="4000" dirty="0" smtClean="0">
                <a:solidFill>
                  <a:srgbClr val="FF0000"/>
                </a:solidFill>
              </a:rPr>
              <a:t>ञ म ङ ण नम्‌ |</a:t>
            </a:r>
            <a:r>
              <a:rPr lang="sa-IN" sz="4000" dirty="0" smtClean="0">
                <a:solidFill>
                  <a:srgbClr val="FF0000"/>
                </a:solidFill>
              </a:rPr>
              <a:t>|७||</a:t>
            </a:r>
          </a:p>
          <a:p>
            <a:r>
              <a:rPr lang="hi-IN" sz="4000" dirty="0" smtClean="0">
                <a:solidFill>
                  <a:srgbClr val="FF0000"/>
                </a:solidFill>
              </a:rPr>
              <a:t>झ भञ्‌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|८||</a:t>
            </a:r>
            <a:r>
              <a:rPr lang="hi-IN" sz="4000" dirty="0" smtClean="0">
                <a:solidFill>
                  <a:srgbClr val="FF0000"/>
                </a:solidFill>
              </a:rPr>
              <a:t> </a:t>
            </a:r>
            <a:endParaRPr lang="sa-IN" sz="4000" dirty="0" smtClean="0">
              <a:solidFill>
                <a:srgbClr val="FF0000"/>
              </a:solidFill>
            </a:endParaRPr>
          </a:p>
          <a:p>
            <a:r>
              <a:rPr lang="hi-IN" sz="4000" dirty="0" smtClean="0">
                <a:solidFill>
                  <a:srgbClr val="FF0000"/>
                </a:solidFill>
              </a:rPr>
              <a:t>घ ढ धष्‌ </a:t>
            </a:r>
            <a:r>
              <a:rPr lang="sa-IN" sz="4000" dirty="0" smtClean="0">
                <a:solidFill>
                  <a:srgbClr val="FF0000"/>
                </a:solidFill>
              </a:rPr>
              <a:t>     </a:t>
            </a:r>
            <a:r>
              <a:rPr lang="hi-IN" sz="4000" dirty="0" smtClean="0">
                <a:solidFill>
                  <a:srgbClr val="FF0000"/>
                </a:solidFill>
              </a:rPr>
              <a:t>|</a:t>
            </a:r>
            <a:r>
              <a:rPr lang="sa-IN" sz="4000" dirty="0" smtClean="0">
                <a:solidFill>
                  <a:srgbClr val="FF0000"/>
                </a:solidFill>
              </a:rPr>
              <a:t>|९||</a:t>
            </a:r>
          </a:p>
          <a:p>
            <a:r>
              <a:rPr lang="hi-IN" sz="4000" dirty="0" smtClean="0">
                <a:solidFill>
                  <a:srgbClr val="FF0000"/>
                </a:solidFill>
              </a:rPr>
              <a:t>ज ब ग ड दश्‌ |</a:t>
            </a:r>
            <a:r>
              <a:rPr lang="sa-IN" sz="4000" dirty="0" smtClean="0">
                <a:solidFill>
                  <a:srgbClr val="FF0000"/>
                </a:solidFill>
              </a:rPr>
              <a:t>|१०||</a:t>
            </a:r>
          </a:p>
        </p:txBody>
      </p:sp>
    </p:spTree>
    <p:extLst>
      <p:ext uri="{BB962C8B-B14F-4D97-AF65-F5344CB8AC3E}">
        <p14:creationId xmlns:p14="http://schemas.microsoft.com/office/powerpoint/2010/main" val="1185791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066800"/>
            <a:ext cx="7239000" cy="4724400"/>
          </a:xfrm>
        </p:spPr>
        <p:txBody>
          <a:bodyPr>
            <a:noAutofit/>
          </a:bodyPr>
          <a:lstStyle/>
          <a:p>
            <a:pPr lvl="0">
              <a:buClr>
                <a:srgbClr val="2DA2BF"/>
              </a:buClr>
            </a:pPr>
            <a:r>
              <a:rPr lang="hi-IN" sz="4000" dirty="0">
                <a:solidFill>
                  <a:srgbClr val="FF0000"/>
                </a:solidFill>
              </a:rPr>
              <a:t>ख फ छ ठ थ च ट तव्‌ |</a:t>
            </a:r>
            <a:r>
              <a:rPr lang="sa-IN" sz="4000" dirty="0">
                <a:solidFill>
                  <a:srgbClr val="FF0000"/>
                </a:solidFill>
              </a:rPr>
              <a:t>|११||</a:t>
            </a:r>
          </a:p>
          <a:p>
            <a:pPr lvl="0">
              <a:buClr>
                <a:srgbClr val="2DA2BF"/>
              </a:buClr>
            </a:pPr>
            <a:endParaRPr lang="sa-IN" sz="4000" dirty="0" smtClean="0">
              <a:solidFill>
                <a:srgbClr val="FF0000"/>
              </a:solidFill>
            </a:endParaRPr>
          </a:p>
          <a:p>
            <a:pPr lvl="0">
              <a:buClr>
                <a:srgbClr val="2DA2BF"/>
              </a:buClr>
            </a:pPr>
            <a:r>
              <a:rPr lang="hi-IN" sz="4000" dirty="0" smtClean="0">
                <a:solidFill>
                  <a:srgbClr val="FF0000"/>
                </a:solidFill>
              </a:rPr>
              <a:t>क </a:t>
            </a:r>
            <a:r>
              <a:rPr lang="hi-IN" sz="4000" dirty="0">
                <a:solidFill>
                  <a:srgbClr val="FF0000"/>
                </a:solidFill>
              </a:rPr>
              <a:t>पय्‌ </a:t>
            </a:r>
            <a:r>
              <a:rPr lang="sa-IN" sz="4000" dirty="0" smtClean="0">
                <a:solidFill>
                  <a:srgbClr val="FF0000"/>
                </a:solidFill>
              </a:rPr>
              <a:t>              </a:t>
            </a:r>
            <a:r>
              <a:rPr lang="hi-IN" sz="4000" dirty="0" smtClean="0">
                <a:solidFill>
                  <a:srgbClr val="FF0000"/>
                </a:solidFill>
              </a:rPr>
              <a:t>|</a:t>
            </a:r>
            <a:r>
              <a:rPr lang="sa-IN" sz="4000" dirty="0">
                <a:solidFill>
                  <a:srgbClr val="FF0000"/>
                </a:solidFill>
              </a:rPr>
              <a:t>|१२||</a:t>
            </a:r>
          </a:p>
          <a:p>
            <a:pPr marL="109728" lvl="0" indent="0">
              <a:buClr>
                <a:srgbClr val="2DA2BF"/>
              </a:buClr>
              <a:buNone/>
            </a:pPr>
            <a:endParaRPr lang="sa-IN" sz="4000" dirty="0" smtClean="0">
              <a:solidFill>
                <a:srgbClr val="FF0000"/>
              </a:solidFill>
            </a:endParaRPr>
          </a:p>
          <a:p>
            <a:pPr lvl="0">
              <a:buClr>
                <a:srgbClr val="2DA2BF"/>
              </a:buClr>
            </a:pPr>
            <a:r>
              <a:rPr lang="hi-IN" sz="4000" dirty="0" smtClean="0">
                <a:solidFill>
                  <a:srgbClr val="FF0000"/>
                </a:solidFill>
              </a:rPr>
              <a:t>श </a:t>
            </a:r>
            <a:r>
              <a:rPr lang="hi-IN" sz="4000" dirty="0">
                <a:solidFill>
                  <a:srgbClr val="FF0000"/>
                </a:solidFill>
              </a:rPr>
              <a:t>ष सर् </a:t>
            </a:r>
            <a:r>
              <a:rPr lang="sa-IN" sz="4000" dirty="0" smtClean="0">
                <a:solidFill>
                  <a:srgbClr val="FF0000"/>
                </a:solidFill>
              </a:rPr>
              <a:t>            |</a:t>
            </a:r>
            <a:r>
              <a:rPr lang="hi-IN" sz="4000" dirty="0">
                <a:solidFill>
                  <a:srgbClr val="FF0000"/>
                </a:solidFill>
              </a:rPr>
              <a:t>|</a:t>
            </a:r>
            <a:r>
              <a:rPr lang="sa-IN" sz="4000" dirty="0">
                <a:solidFill>
                  <a:srgbClr val="FF0000"/>
                </a:solidFill>
              </a:rPr>
              <a:t>१३||</a:t>
            </a:r>
          </a:p>
          <a:p>
            <a:pPr lvl="0">
              <a:buClr>
                <a:srgbClr val="2DA2BF"/>
              </a:buClr>
            </a:pPr>
            <a:endParaRPr lang="sa-IN" sz="4000" dirty="0" smtClean="0">
              <a:solidFill>
                <a:srgbClr val="FF0000"/>
              </a:solidFill>
            </a:endParaRPr>
          </a:p>
          <a:p>
            <a:pPr lvl="0">
              <a:buClr>
                <a:srgbClr val="2DA2BF"/>
              </a:buClr>
            </a:pPr>
            <a:r>
              <a:rPr lang="hi-IN" sz="4000" dirty="0" smtClean="0">
                <a:solidFill>
                  <a:srgbClr val="FF0000"/>
                </a:solidFill>
              </a:rPr>
              <a:t>हल्‌</a:t>
            </a:r>
            <a:r>
              <a:rPr lang="sa-IN" sz="4000" dirty="0" smtClean="0">
                <a:solidFill>
                  <a:srgbClr val="FF0000"/>
                </a:solidFill>
              </a:rPr>
              <a:t>                 </a:t>
            </a:r>
            <a:r>
              <a:rPr lang="hi-IN" sz="4000" dirty="0">
                <a:solidFill>
                  <a:srgbClr val="FF0000"/>
                </a:solidFill>
              </a:rPr>
              <a:t> |</a:t>
            </a:r>
            <a:r>
              <a:rPr lang="sa-IN" sz="4000" dirty="0">
                <a:solidFill>
                  <a:srgbClr val="FF0000"/>
                </a:solidFill>
              </a:rPr>
              <a:t>|१४||</a:t>
            </a:r>
            <a:endParaRPr lang="en-US" sz="4000" dirty="0">
              <a:solidFill>
                <a:srgbClr val="FF0000"/>
              </a:solidFill>
            </a:endParaRPr>
          </a:p>
          <a:p>
            <a:endParaRPr lang="en-US" sz="4000" dirty="0"/>
          </a:p>
        </p:txBody>
      </p:sp>
    </p:spTree>
    <p:extLst>
      <p:ext uri="{BB962C8B-B14F-4D97-AF65-F5344CB8AC3E}">
        <p14:creationId xmlns:p14="http://schemas.microsoft.com/office/powerpoint/2010/main" val="4012834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Downloads\IMG-20190108-WA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9342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489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7924800" cy="4114800"/>
          </a:xfrm>
        </p:spPr>
        <p:txBody>
          <a:bodyPr>
            <a:normAutofit fontScale="25000" lnSpcReduction="20000"/>
          </a:bodyPr>
          <a:lstStyle/>
          <a:p>
            <a:r>
              <a:rPr lang="hi-IN" sz="16000" dirty="0"/>
              <a:t>ध्वनिमुद्रणम्‌ - </a:t>
            </a:r>
          </a:p>
          <a:p>
            <a:r>
              <a:rPr lang="en-US" sz="16000" dirty="0" smtClean="0">
                <a:solidFill>
                  <a:srgbClr val="FF0000"/>
                </a:solidFill>
              </a:rPr>
              <a:t>mAheshvarANi-sUtrANi_2015-10-07</a:t>
            </a:r>
            <a:endParaRPr lang="en-US" sz="16000" dirty="0">
              <a:solidFill>
                <a:srgbClr val="FF0000"/>
              </a:solidFill>
            </a:endParaRPr>
          </a:p>
          <a:p>
            <a:r>
              <a:rPr lang="hi-IN" sz="16000" dirty="0" smtClean="0"/>
              <a:t>अ </a:t>
            </a:r>
            <a:r>
              <a:rPr lang="hi-IN" sz="16000" dirty="0"/>
              <a:t>इ उण्‌ | ऋ ऌक्‌ | ए ओङ्‌ | ऐ औच्‌ | ह य व रट्‌ | लण्‌ | ञ म ङ ण नम्‌ | झ भञ्‌ | घ ढ धष्‌ | ज ब ग ड दश्‌ | ख फ छ ठ थ च ट तव्‌ | क पय्‌ | श ष </a:t>
            </a:r>
            <a:r>
              <a:rPr lang="hi-IN" sz="16000" dirty="0" smtClean="0"/>
              <a:t>सर्</a:t>
            </a:r>
            <a:r>
              <a:rPr lang="hi-IN" sz="16000" dirty="0"/>
              <a:t> | हल्‌ |</a:t>
            </a:r>
          </a:p>
          <a:p>
            <a:endParaRPr lang="en-US" dirty="0"/>
          </a:p>
        </p:txBody>
      </p:sp>
      <p:sp>
        <p:nvSpPr>
          <p:cNvPr id="4" name="Rectangle 1"/>
          <p:cNvSpPr>
            <a:spLocks noGrp="1" noChangeArrowheads="1"/>
          </p:cNvSpPr>
          <p:nvPr>
            <p:ph type="title"/>
          </p:nvPr>
        </p:nvSpPr>
        <p:spPr bwMode="auto">
          <a:xfrm>
            <a:off x="2362200" y="295770"/>
            <a:ext cx="4572000" cy="1231106"/>
          </a:xfrm>
          <a:prstGeom prst="rect">
            <a:avLst/>
          </a:prstGeom>
          <a:solidFill>
            <a:srgbClr val="E9ECCF"/>
          </a:solidFill>
          <a:ln w="9525">
            <a:noFill/>
            <a:miter lim="800000"/>
            <a:headEnd/>
            <a:tailEnd/>
          </a:ln>
          <a:effectLst/>
        </p:spPr>
        <p:txBody>
          <a:bodyPr vert="horz" wrap="square" lIns="0" tIns="0" rIns="0" bIns="0" numCol="1" anchor="ctr" anchorCtr="0" compatLnSpc="1">
            <a:prstTxWarp prst="textNoShape">
              <a:avLst/>
            </a:prstTxWarp>
            <a:spAutoFit/>
          </a:bodyPr>
          <a:lstStyle/>
          <a:p>
            <a:pPr fontAlgn="base">
              <a:spcBef>
                <a:spcPct val="0"/>
              </a:spcBef>
              <a:spcAft>
                <a:spcPct val="0"/>
              </a:spcAft>
            </a:pPr>
            <a:r>
              <a:rPr lang="en-US" sz="4000" b="0" dirty="0" smtClean="0">
                <a:solidFill>
                  <a:srgbClr val="FF0000"/>
                </a:solidFill>
                <a:latin typeface="Georgia" pitchFamily="18" charset="0"/>
                <a:cs typeface="Arial" pitchFamily="34" charset="0"/>
              </a:rPr>
              <a:t>1 - </a:t>
            </a:r>
            <a:r>
              <a:rPr lang="hi-IN" sz="4000" b="0" dirty="0" smtClean="0">
                <a:solidFill>
                  <a:srgbClr val="FF0000"/>
                </a:solidFill>
                <a:latin typeface="Georgia" pitchFamily="18" charset="0"/>
              </a:rPr>
              <a:t>माहेश्वराणि सूत्राणि</a:t>
            </a:r>
            <a:endParaRPr lang="en-US" sz="4000" b="0" dirty="0" smtClean="0">
              <a:solidFill>
                <a:srgbClr val="FF0000"/>
              </a:solidFill>
              <a:latin typeface="Georgia" pitchFamily="18" charset="0"/>
              <a:cs typeface="Arial" pitchFamily="34" charset="0"/>
            </a:endParaRPr>
          </a:p>
          <a:p>
            <a:pPr eaLnBrk="0" fontAlgn="base" hangingPunct="0">
              <a:spcBef>
                <a:spcPct val="0"/>
              </a:spcBef>
              <a:spcAft>
                <a:spcPct val="0"/>
              </a:spcAft>
            </a:pPr>
            <a:endParaRPr lang="en-US" sz="4000" b="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64202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tretch>
            <a:fillRect/>
          </a:stretch>
        </p:blipFill>
        <p:spPr bwMode="auto">
          <a:xfrm>
            <a:off x="685800" y="914400"/>
            <a:ext cx="7620000" cy="4953000"/>
          </a:xfrm>
          <a:prstGeom prst="rect">
            <a:avLst/>
          </a:prstGeom>
          <a:noFill/>
          <a:ln w="9525">
            <a:noFill/>
            <a:miter lim="800000"/>
            <a:headEnd/>
            <a:tailEnd/>
          </a:ln>
        </p:spPr>
      </p:pic>
    </p:spTree>
    <p:extLst>
      <p:ext uri="{BB962C8B-B14F-4D97-AF65-F5344CB8AC3E}">
        <p14:creationId xmlns:p14="http://schemas.microsoft.com/office/powerpoint/2010/main" val="1228548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696200" cy="5257800"/>
          </a:xfrm>
        </p:spPr>
        <p:txBody>
          <a:bodyPr>
            <a:normAutofit/>
          </a:bodyPr>
          <a:lstStyle/>
          <a:p>
            <a:r>
              <a:rPr lang="sa-IN" sz="4000" dirty="0" smtClean="0">
                <a:solidFill>
                  <a:srgbClr val="FF0000"/>
                </a:solidFill>
              </a:rPr>
              <a:t>संस्कृत-धातु-शिक्षणार्थम् –</a:t>
            </a:r>
          </a:p>
          <a:p>
            <a:pPr marL="109728" indent="0">
              <a:buNone/>
            </a:pPr>
            <a:endParaRPr lang="sa-IN" sz="4000" dirty="0" smtClean="0">
              <a:solidFill>
                <a:srgbClr val="FF0000"/>
              </a:solidFill>
            </a:endParaRPr>
          </a:p>
          <a:p>
            <a:r>
              <a:rPr lang="en-US" sz="4000" dirty="0" smtClean="0">
                <a:hlinkClick r:id="rId2"/>
              </a:rPr>
              <a:t>https://sites.google.com/site/samskritavyakaranam/1---dhAtugaNaparicayah</a:t>
            </a:r>
            <a:endParaRPr lang="sa-IN" sz="4000" dirty="0" smtClean="0"/>
          </a:p>
          <a:p>
            <a:pPr marL="109728" indent="0">
              <a:buNone/>
            </a:pPr>
            <a:endParaRPr lang="sa-IN" sz="4000" dirty="0" smtClean="0"/>
          </a:p>
          <a:p>
            <a:pPr>
              <a:buNone/>
            </a:pPr>
            <a:r>
              <a:rPr lang="en-US" sz="4000" dirty="0" smtClean="0"/>
              <a:t>Email-</a:t>
            </a:r>
            <a:endParaRPr lang="sa-IN" sz="4000" dirty="0" smtClean="0"/>
          </a:p>
          <a:p>
            <a:r>
              <a:rPr lang="en-US" sz="4000" dirty="0" smtClean="0">
                <a:hlinkClick r:id="rId3"/>
              </a:rPr>
              <a:t>&lt;dinbandhu@sprynet.com&gt;</a:t>
            </a:r>
            <a:r>
              <a:rPr lang="en-US" sz="4000" dirty="0" smtClean="0"/>
              <a:t>.</a:t>
            </a:r>
            <a:r>
              <a:rPr lang="sa-IN" sz="4000" dirty="0" smtClean="0"/>
              <a:t> </a:t>
            </a:r>
            <a:endParaRPr lang="en-US" sz="4000" dirty="0"/>
          </a:p>
        </p:txBody>
      </p:sp>
    </p:spTree>
    <p:extLst>
      <p:ext uri="{BB962C8B-B14F-4D97-AF65-F5344CB8AC3E}">
        <p14:creationId xmlns:p14="http://schemas.microsoft.com/office/powerpoint/2010/main" val="67154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040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543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770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543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66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2" y="762000"/>
            <a:ext cx="739140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821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391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530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2" y="685800"/>
            <a:ext cx="78486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327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467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981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543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592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4953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6112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91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452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762001"/>
            <a:ext cx="708660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352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91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758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762001"/>
            <a:ext cx="76199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199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31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389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638800"/>
          </a:xfrm>
        </p:spPr>
        <p:txBody>
          <a:bodyPr>
            <a:noAutofit/>
          </a:bodyPr>
          <a:lstStyle/>
          <a:p>
            <a:pPr fontAlgn="base"/>
            <a:r>
              <a:rPr lang="en-US" sz="4000" dirty="0">
                <a:hlinkClick r:id="rId2"/>
              </a:rPr>
              <a:t>	S. L. </a:t>
            </a:r>
            <a:r>
              <a:rPr lang="en-US" sz="4000" dirty="0" err="1">
                <a:hlinkClick r:id="rId2"/>
              </a:rPr>
              <a:t>Abhyankar</a:t>
            </a:r>
            <a:r>
              <a:rPr lang="en-US" sz="4000" dirty="0">
                <a:hlinkClick r:id="rId2"/>
              </a:rPr>
              <a:t> </a:t>
            </a:r>
            <a:endParaRPr lang="hi-IN" sz="4000" dirty="0" smtClean="0">
              <a:hlinkClick r:id="rId2"/>
            </a:endParaRPr>
          </a:p>
          <a:p>
            <a:pPr marL="109728" indent="0" fontAlgn="base">
              <a:buNone/>
            </a:pPr>
            <a:r>
              <a:rPr lang="en-US" sz="4000" dirty="0" smtClean="0">
                <a:hlinkClick r:id="rId2"/>
              </a:rPr>
              <a:t>&lt;</a:t>
            </a:r>
            <a:r>
              <a:rPr lang="en-US" sz="4000" dirty="0">
                <a:hlinkClick r:id="rId2"/>
              </a:rPr>
              <a:t>sl.abhyankar@gmail.com</a:t>
            </a:r>
            <a:r>
              <a:rPr lang="en-US" sz="4000" dirty="0" smtClean="0">
                <a:hlinkClick r:id="rId2"/>
              </a:rPr>
              <a:t>&gt;</a:t>
            </a:r>
            <a:endParaRPr lang="sa-IN" sz="4000" b="1" dirty="0" smtClean="0">
              <a:solidFill>
                <a:srgbClr val="FFC000"/>
              </a:solidFill>
              <a:hlinkClick r:id="rId2"/>
            </a:endParaRPr>
          </a:p>
          <a:p>
            <a:pPr fontAlgn="base"/>
            <a:r>
              <a:rPr lang="en-US" sz="4000" dirty="0" smtClean="0">
                <a:solidFill>
                  <a:srgbClr val="FFC000"/>
                </a:solidFill>
                <a:hlinkClick r:id="rId2"/>
              </a:rPr>
              <a:t>Computers </a:t>
            </a:r>
            <a:r>
              <a:rPr lang="en-US" sz="4000" dirty="0">
                <a:solidFill>
                  <a:srgbClr val="FFC000"/>
                </a:solidFill>
                <a:hlinkClick r:id="rId2"/>
              </a:rPr>
              <a:t>and Sanskrit</a:t>
            </a:r>
            <a:endParaRPr lang="en-US" sz="4000" dirty="0">
              <a:solidFill>
                <a:srgbClr val="FFC000"/>
              </a:solidFill>
            </a:endParaRPr>
          </a:p>
          <a:p>
            <a:pPr fontAlgn="base"/>
            <a:r>
              <a:rPr lang="en-US" sz="4000" dirty="0"/>
              <a:t>Posted on </a:t>
            </a:r>
            <a:r>
              <a:rPr lang="en-US" sz="4000" dirty="0">
                <a:hlinkClick r:id="rId2"/>
              </a:rPr>
              <a:t>October 3, </a:t>
            </a:r>
            <a:r>
              <a:rPr lang="en-US" sz="4000" dirty="0" smtClean="0">
                <a:hlinkClick r:id="rId2"/>
              </a:rPr>
              <a:t>2015</a:t>
            </a:r>
            <a:r>
              <a:rPr lang="sa-IN" sz="4000" dirty="0" smtClean="0"/>
              <a:t> </a:t>
            </a:r>
            <a:endParaRPr lang="en-US" sz="4000" dirty="0">
              <a:solidFill>
                <a:srgbClr val="7030A0"/>
              </a:solidFill>
            </a:endParaRPr>
          </a:p>
          <a:p>
            <a:pPr fontAlgn="base"/>
            <a:r>
              <a:rPr lang="en-US" sz="4000" dirty="0">
                <a:solidFill>
                  <a:srgbClr val="7030A0"/>
                </a:solidFill>
              </a:rPr>
              <a:t>Computers and Sanskrit</a:t>
            </a:r>
          </a:p>
          <a:p>
            <a:pPr fontAlgn="base"/>
            <a:r>
              <a:rPr lang="en-US" sz="2800" dirty="0"/>
              <a:t>SECTION 1</a:t>
            </a:r>
          </a:p>
          <a:p>
            <a:pPr fontAlgn="base"/>
            <a:r>
              <a:rPr lang="en-US" sz="4000" dirty="0"/>
              <a:t>1-1 This compilation was motivated by a note by Dr. </a:t>
            </a:r>
            <a:r>
              <a:rPr lang="en-US" sz="4000" dirty="0" err="1"/>
              <a:t>Baldevanand</a:t>
            </a:r>
            <a:r>
              <a:rPr lang="en-US" sz="4000" dirty="0"/>
              <a:t> </a:t>
            </a:r>
            <a:r>
              <a:rPr lang="en-US" sz="4000" dirty="0" err="1" smtClean="0"/>
              <a:t>Sagar</a:t>
            </a:r>
            <a:endParaRPr lang="en-US" sz="4000" dirty="0"/>
          </a:p>
        </p:txBody>
      </p:sp>
    </p:spTree>
    <p:extLst>
      <p:ext uri="{BB962C8B-B14F-4D97-AF65-F5344CB8AC3E}">
        <p14:creationId xmlns:p14="http://schemas.microsoft.com/office/powerpoint/2010/main" val="2096389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81000"/>
            <a:ext cx="7848600" cy="5638800"/>
          </a:xfrm>
        </p:spPr>
        <p:txBody>
          <a:bodyPr>
            <a:noAutofit/>
          </a:bodyPr>
          <a:lstStyle/>
          <a:p>
            <a:pPr fontAlgn="base">
              <a:buClr>
                <a:srgbClr val="2DA2BF"/>
              </a:buClr>
            </a:pPr>
            <a:r>
              <a:rPr lang="en-US" sz="4000" dirty="0" smtClean="0">
                <a:solidFill>
                  <a:srgbClr val="FF0000"/>
                </a:solidFill>
              </a:rPr>
              <a:t>Use </a:t>
            </a:r>
            <a:r>
              <a:rPr lang="en-US" sz="4000" dirty="0">
                <a:solidFill>
                  <a:srgbClr val="FF0000"/>
                </a:solidFill>
              </a:rPr>
              <a:t>of Sanskrit in Computer Programming</a:t>
            </a:r>
          </a:p>
          <a:p>
            <a:pPr lvl="0" fontAlgn="base">
              <a:buClr>
                <a:srgbClr val="2DA2BF"/>
              </a:buClr>
            </a:pPr>
            <a:r>
              <a:rPr lang="hi-IN" sz="4000" dirty="0" smtClean="0">
                <a:solidFill>
                  <a:prstClr val="black"/>
                </a:solidFill>
              </a:rPr>
              <a:t>    </a:t>
            </a:r>
            <a:r>
              <a:rPr lang="en-US" sz="4000" dirty="0" smtClean="0">
                <a:solidFill>
                  <a:prstClr val="black"/>
                </a:solidFill>
              </a:rPr>
              <a:t>-</a:t>
            </a:r>
            <a:r>
              <a:rPr lang="en-US" sz="4000" dirty="0">
                <a:solidFill>
                  <a:prstClr val="black"/>
                </a:solidFill>
              </a:rPr>
              <a:t>Dr. </a:t>
            </a:r>
            <a:r>
              <a:rPr lang="en-US" sz="4000" dirty="0" err="1">
                <a:solidFill>
                  <a:prstClr val="black"/>
                </a:solidFill>
              </a:rPr>
              <a:t>Baldevanand</a:t>
            </a:r>
            <a:r>
              <a:rPr lang="en-US" sz="4000" dirty="0">
                <a:solidFill>
                  <a:prstClr val="black"/>
                </a:solidFill>
              </a:rPr>
              <a:t> </a:t>
            </a:r>
            <a:r>
              <a:rPr lang="en-US" sz="4000" dirty="0" err="1" smtClean="0">
                <a:solidFill>
                  <a:prstClr val="black"/>
                </a:solidFill>
              </a:rPr>
              <a:t>Sagar</a:t>
            </a:r>
            <a:endParaRPr lang="hi-IN" sz="4000" dirty="0" smtClean="0">
              <a:solidFill>
                <a:prstClr val="black"/>
              </a:solidFill>
            </a:endParaRPr>
          </a:p>
          <a:p>
            <a:pPr marL="109728" lvl="0" indent="0" fontAlgn="base">
              <a:buClr>
                <a:srgbClr val="2DA2BF"/>
              </a:buClr>
              <a:buNone/>
            </a:pPr>
            <a:endParaRPr lang="en-US" sz="4000" dirty="0">
              <a:solidFill>
                <a:prstClr val="black"/>
              </a:solidFill>
            </a:endParaRPr>
          </a:p>
          <a:p>
            <a:pPr lvl="0" fontAlgn="base">
              <a:buClr>
                <a:srgbClr val="2DA2BF"/>
              </a:buClr>
            </a:pPr>
            <a:r>
              <a:rPr lang="en-US" sz="4000" dirty="0">
                <a:solidFill>
                  <a:prstClr val="black"/>
                </a:solidFill>
              </a:rPr>
              <a:t>In July 1987, Forbes magazine published news which surprised the Sanskrit scholars and orientalists. This news filled the </a:t>
            </a:r>
            <a:r>
              <a:rPr lang="en-US" sz="4000" dirty="0" smtClean="0">
                <a:solidFill>
                  <a:prstClr val="black"/>
                </a:solidFill>
              </a:rPr>
              <a:t>hearts</a:t>
            </a:r>
            <a:endParaRPr lang="en-US" sz="4000" dirty="0">
              <a:solidFill>
                <a:prstClr val="black"/>
              </a:solidFill>
            </a:endParaRPr>
          </a:p>
        </p:txBody>
      </p:sp>
    </p:spTree>
    <p:extLst>
      <p:ext uri="{BB962C8B-B14F-4D97-AF65-F5344CB8AC3E}">
        <p14:creationId xmlns:p14="http://schemas.microsoft.com/office/powerpoint/2010/main" val="5592127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257800"/>
          </a:xfrm>
        </p:spPr>
        <p:txBody>
          <a:bodyPr>
            <a:noAutofit/>
          </a:bodyPr>
          <a:lstStyle/>
          <a:p>
            <a:pPr lvl="0" fontAlgn="base">
              <a:buClr>
                <a:srgbClr val="2DA2BF"/>
              </a:buClr>
            </a:pPr>
            <a:r>
              <a:rPr lang="en-US" sz="4000" dirty="0">
                <a:solidFill>
                  <a:prstClr val="black"/>
                </a:solidFill>
              </a:rPr>
              <a:t>of all those who love and study Sanskrit with great joy and enthusiasm as it opened the doors to new fascinating world of Sanskrit studies</a:t>
            </a:r>
            <a:r>
              <a:rPr lang="en-US" sz="4000" dirty="0" smtClean="0">
                <a:solidFill>
                  <a:prstClr val="black"/>
                </a:solidFill>
              </a:rPr>
              <a:t>.</a:t>
            </a:r>
          </a:p>
          <a:p>
            <a:pPr marL="109728" lvl="0" indent="0" fontAlgn="base">
              <a:buClr>
                <a:srgbClr val="2DA2BF"/>
              </a:buClr>
              <a:buNone/>
            </a:pPr>
            <a:endParaRPr lang="en-US" sz="4000" dirty="0" smtClean="0">
              <a:solidFill>
                <a:prstClr val="black"/>
              </a:solidFill>
            </a:endParaRPr>
          </a:p>
          <a:p>
            <a:pPr fontAlgn="base">
              <a:buClr>
                <a:srgbClr val="2DA2BF"/>
              </a:buClr>
            </a:pPr>
            <a:r>
              <a:rPr lang="en-US" sz="4000" dirty="0" smtClean="0">
                <a:solidFill>
                  <a:prstClr val="black"/>
                </a:solidFill>
              </a:rPr>
              <a:t>Sanskrit </a:t>
            </a:r>
            <a:r>
              <a:rPr lang="en-US" sz="4000" dirty="0">
                <a:solidFill>
                  <a:prstClr val="black"/>
                </a:solidFill>
              </a:rPr>
              <a:t>language </a:t>
            </a:r>
            <a:r>
              <a:rPr lang="en-US" sz="4000" dirty="0" smtClean="0">
                <a:solidFill>
                  <a:prstClr val="black"/>
                </a:solidFill>
              </a:rPr>
              <a:t>is extremely </a:t>
            </a:r>
            <a:r>
              <a:rPr lang="en-US" sz="4000" dirty="0">
                <a:solidFill>
                  <a:prstClr val="black"/>
                </a:solidFill>
              </a:rPr>
              <a:t>rich, powerful and expressive </a:t>
            </a:r>
          </a:p>
        </p:txBody>
      </p:sp>
    </p:spTree>
    <p:extLst>
      <p:ext uri="{BB962C8B-B14F-4D97-AF65-F5344CB8AC3E}">
        <p14:creationId xmlns:p14="http://schemas.microsoft.com/office/powerpoint/2010/main" val="3919994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838200"/>
            <a:ext cx="7162800" cy="5105399"/>
          </a:xfrm>
        </p:spPr>
        <p:txBody>
          <a:bodyPr/>
          <a:lstStyle/>
          <a:p>
            <a:pPr lvl="0" fontAlgn="base">
              <a:buClr>
                <a:srgbClr val="2DA2BF"/>
              </a:buClr>
            </a:pPr>
            <a:r>
              <a:rPr lang="en-US" sz="4000" dirty="0" smtClean="0">
                <a:solidFill>
                  <a:prstClr val="black"/>
                </a:solidFill>
              </a:rPr>
              <a:t>medium</a:t>
            </a:r>
            <a:r>
              <a:rPr lang="en-US" sz="4000" dirty="0">
                <a:solidFill>
                  <a:prstClr val="black"/>
                </a:solidFill>
              </a:rPr>
              <a:t>. </a:t>
            </a:r>
            <a:endParaRPr lang="en-US" sz="4000" dirty="0" smtClean="0">
              <a:solidFill>
                <a:prstClr val="black"/>
              </a:solidFill>
            </a:endParaRPr>
          </a:p>
          <a:p>
            <a:pPr lvl="0" fontAlgn="base">
              <a:buClr>
                <a:srgbClr val="2DA2BF"/>
              </a:buClr>
            </a:pPr>
            <a:endParaRPr lang="en-US" sz="4000" dirty="0">
              <a:solidFill>
                <a:prstClr val="black"/>
              </a:solidFill>
            </a:endParaRPr>
          </a:p>
          <a:p>
            <a:pPr lvl="0" fontAlgn="base">
              <a:buClr>
                <a:srgbClr val="2DA2BF"/>
              </a:buClr>
            </a:pPr>
            <a:r>
              <a:rPr lang="en-US" sz="4000" dirty="0" smtClean="0">
                <a:solidFill>
                  <a:prstClr val="black"/>
                </a:solidFill>
              </a:rPr>
              <a:t>Its </a:t>
            </a:r>
            <a:r>
              <a:rPr lang="en-US" sz="4000" dirty="0">
                <a:solidFill>
                  <a:prstClr val="black"/>
                </a:solidFill>
              </a:rPr>
              <a:t>potentialities are gradually being appreciated all over the world and its application is being extended in different fields.</a:t>
            </a:r>
          </a:p>
          <a:p>
            <a:pPr lvl="0">
              <a:buClr>
                <a:srgbClr val="2DA2BF"/>
              </a:buClr>
            </a:pPr>
            <a:endParaRPr lang="en-US" sz="4000" dirty="0">
              <a:solidFill>
                <a:prstClr val="black"/>
              </a:solidFill>
            </a:endParaRPr>
          </a:p>
          <a:p>
            <a:endParaRPr lang="en-US" dirty="0"/>
          </a:p>
        </p:txBody>
      </p:sp>
    </p:spTree>
    <p:extLst>
      <p:ext uri="{BB962C8B-B14F-4D97-AF65-F5344CB8AC3E}">
        <p14:creationId xmlns:p14="http://schemas.microsoft.com/office/powerpoint/2010/main" val="281921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685799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719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410200"/>
          </a:xfrm>
        </p:spPr>
        <p:txBody>
          <a:bodyPr>
            <a:noAutofit/>
          </a:bodyPr>
          <a:lstStyle/>
          <a:p>
            <a:pPr fontAlgn="base"/>
            <a:r>
              <a:rPr lang="en-US" sz="3200" dirty="0" smtClean="0"/>
              <a:t>To </a:t>
            </a:r>
            <a:r>
              <a:rPr lang="en-US" sz="3200" dirty="0"/>
              <a:t>mention a few Indian Institute of Information Technology – IIIT Hyderabad is working on a project called NLP meaning by- Natural Language Processing. The goal of NLP is to build computational methods of national language for its analysis and generation. Similar work is going on at </a:t>
            </a:r>
            <a:r>
              <a:rPr lang="en-US" sz="3200" dirty="0" err="1"/>
              <a:t>Cdac</a:t>
            </a:r>
            <a:r>
              <a:rPr lang="en-US" sz="3200" dirty="0"/>
              <a:t>, Bangalore. The project is called natural language understanding that’s NLU.</a:t>
            </a:r>
          </a:p>
          <a:p>
            <a:pPr fontAlgn="base"/>
            <a:endParaRPr lang="en-US" sz="3200" dirty="0"/>
          </a:p>
          <a:p>
            <a:endParaRPr lang="en-US" sz="3200" dirty="0"/>
          </a:p>
        </p:txBody>
      </p:sp>
    </p:spTree>
    <p:extLst>
      <p:ext uri="{BB962C8B-B14F-4D97-AF65-F5344CB8AC3E}">
        <p14:creationId xmlns:p14="http://schemas.microsoft.com/office/powerpoint/2010/main" val="3705644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457200"/>
            <a:ext cx="7848600" cy="5562599"/>
          </a:xfrm>
        </p:spPr>
        <p:txBody>
          <a:bodyPr>
            <a:noAutofit/>
          </a:bodyPr>
          <a:lstStyle/>
          <a:p>
            <a:r>
              <a:rPr lang="en-US" sz="3600" dirty="0">
                <a:solidFill>
                  <a:prstClr val="black"/>
                </a:solidFill>
              </a:rPr>
              <a:t>Few days back I read a report of a NASA scientist, published in a daily newspaper that NASA, the most advanced research center in the world for cutting edge technology, has discovered that Sanskrit, the world’s oldest spiritual and scientific language is the only unambiguous spoken language on the planet</a:t>
            </a:r>
            <a:endParaRPr lang="en-US" sz="3600" dirty="0"/>
          </a:p>
        </p:txBody>
      </p:sp>
    </p:spTree>
    <p:extLst>
      <p:ext uri="{BB962C8B-B14F-4D97-AF65-F5344CB8AC3E}">
        <p14:creationId xmlns:p14="http://schemas.microsoft.com/office/powerpoint/2010/main" val="4212526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762001"/>
            <a:ext cx="6858000" cy="4572000"/>
          </a:xfrm>
        </p:spPr>
        <p:txBody>
          <a:bodyPr/>
          <a:lstStyle/>
          <a:p>
            <a:pPr lvl="0">
              <a:buClr>
                <a:srgbClr val="2DA2BF"/>
              </a:buClr>
            </a:pPr>
            <a:endParaRPr lang="sa-IN" sz="4000" dirty="0" smtClean="0">
              <a:solidFill>
                <a:srgbClr val="FF0000"/>
              </a:solidFill>
            </a:endParaRPr>
          </a:p>
          <a:p>
            <a:pPr lvl="0">
              <a:buClr>
                <a:srgbClr val="2DA2BF"/>
              </a:buClr>
            </a:pPr>
            <a:endParaRPr lang="sa-IN" sz="4000" dirty="0">
              <a:solidFill>
                <a:srgbClr val="FF0000"/>
              </a:solidFill>
            </a:endParaRPr>
          </a:p>
          <a:p>
            <a:pPr lvl="0">
              <a:buClr>
                <a:srgbClr val="2DA2BF"/>
              </a:buClr>
            </a:pPr>
            <a:endParaRPr lang="sa-IN" sz="4000" dirty="0" smtClean="0">
              <a:solidFill>
                <a:srgbClr val="FF0000"/>
              </a:solidFill>
            </a:endParaRPr>
          </a:p>
          <a:p>
            <a:pPr lvl="0">
              <a:buClr>
                <a:srgbClr val="2DA2BF"/>
              </a:buClr>
            </a:pPr>
            <a:r>
              <a:rPr lang="sa-IN" sz="4000" dirty="0" smtClean="0">
                <a:solidFill>
                  <a:srgbClr val="FF0000"/>
                </a:solidFill>
              </a:rPr>
              <a:t>Electronic </a:t>
            </a:r>
            <a:r>
              <a:rPr lang="sa-IN" sz="4000" dirty="0">
                <a:solidFill>
                  <a:srgbClr val="FF0000"/>
                </a:solidFill>
              </a:rPr>
              <a:t>Media किसको कहते है ?</a:t>
            </a:r>
          </a:p>
          <a:p>
            <a:endParaRPr lang="en-US" dirty="0"/>
          </a:p>
        </p:txBody>
      </p:sp>
    </p:spTree>
    <p:extLst>
      <p:ext uri="{BB962C8B-B14F-4D97-AF65-F5344CB8AC3E}">
        <p14:creationId xmlns:p14="http://schemas.microsoft.com/office/powerpoint/2010/main" val="3094294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533400"/>
            <a:ext cx="7772400" cy="5410200"/>
          </a:xfrm>
        </p:spPr>
        <p:txBody>
          <a:bodyPr>
            <a:noAutofit/>
          </a:bodyPr>
          <a:lstStyle/>
          <a:p>
            <a:r>
              <a:rPr lang="sa-IN" sz="4000" dirty="0" smtClean="0"/>
              <a:t>Any equipment used in the </a:t>
            </a:r>
          </a:p>
          <a:p>
            <a:pPr marL="109728" indent="0">
              <a:buNone/>
            </a:pPr>
            <a:r>
              <a:rPr lang="sa-IN" sz="4000" dirty="0" smtClean="0"/>
              <a:t>Electronic  Communication </a:t>
            </a:r>
          </a:p>
          <a:p>
            <a:pPr marL="109728" indent="0">
              <a:buNone/>
            </a:pPr>
            <a:r>
              <a:rPr lang="sa-IN" sz="4000" dirty="0" smtClean="0"/>
              <a:t>Process </a:t>
            </a:r>
            <a:r>
              <a:rPr lang="sa-IN" sz="4000" dirty="0" smtClean="0">
                <a:solidFill>
                  <a:srgbClr val="FF0000"/>
                </a:solidFill>
              </a:rPr>
              <a:t>[e.g. </a:t>
            </a:r>
            <a:r>
              <a:rPr lang="sa-IN" sz="4000" dirty="0">
                <a:solidFill>
                  <a:srgbClr val="FF0000"/>
                </a:solidFill>
              </a:rPr>
              <a:t>t</a:t>
            </a:r>
            <a:r>
              <a:rPr lang="sa-IN" sz="4000" dirty="0" smtClean="0">
                <a:solidFill>
                  <a:srgbClr val="FF0000"/>
                </a:solidFill>
              </a:rPr>
              <a:t>elevission, </a:t>
            </a:r>
          </a:p>
          <a:p>
            <a:pPr marL="109728" indent="0">
              <a:buNone/>
            </a:pPr>
            <a:r>
              <a:rPr lang="sa-IN" sz="4000" dirty="0" smtClean="0">
                <a:solidFill>
                  <a:srgbClr val="FF0000"/>
                </a:solidFill>
              </a:rPr>
              <a:t>radio, telephone. </a:t>
            </a:r>
            <a:r>
              <a:rPr lang="en-US" sz="4000" dirty="0" smtClean="0">
                <a:solidFill>
                  <a:srgbClr val="FF0000"/>
                </a:solidFill>
              </a:rPr>
              <a:t>L</a:t>
            </a:r>
            <a:r>
              <a:rPr lang="sa-IN" sz="4000" dirty="0" smtClean="0">
                <a:solidFill>
                  <a:srgbClr val="FF0000"/>
                </a:solidFill>
              </a:rPr>
              <a:t>aptop </a:t>
            </a:r>
          </a:p>
          <a:p>
            <a:pPr marL="109728" indent="0">
              <a:buNone/>
            </a:pPr>
            <a:r>
              <a:rPr lang="en-US" sz="4000" dirty="0" smtClean="0">
                <a:solidFill>
                  <a:srgbClr val="FF0000"/>
                </a:solidFill>
              </a:rPr>
              <a:t>comp</a:t>
            </a:r>
            <a:r>
              <a:rPr lang="sa-IN" sz="4000" dirty="0" smtClean="0">
                <a:solidFill>
                  <a:srgbClr val="FF0000"/>
                </a:solidFill>
              </a:rPr>
              <a:t>uter</a:t>
            </a:r>
            <a:r>
              <a:rPr lang="en-US" sz="4000" dirty="0" smtClean="0">
                <a:solidFill>
                  <a:srgbClr val="FF0000"/>
                </a:solidFill>
              </a:rPr>
              <a:t>, </a:t>
            </a:r>
            <a:r>
              <a:rPr lang="sa-IN" sz="4000" dirty="0" smtClean="0">
                <a:solidFill>
                  <a:srgbClr val="FF0000"/>
                </a:solidFill>
              </a:rPr>
              <a:t>desktop computer, game console, handheld device] </a:t>
            </a:r>
            <a:r>
              <a:rPr lang="sa-IN" sz="4000" dirty="0" smtClean="0"/>
              <a:t>may also be </a:t>
            </a:r>
          </a:p>
          <a:p>
            <a:pPr marL="109728" indent="0">
              <a:buNone/>
            </a:pPr>
            <a:r>
              <a:rPr lang="sa-IN" sz="4000" dirty="0" smtClean="0"/>
              <a:t>considered Electronic Media. </a:t>
            </a:r>
            <a:endParaRPr lang="en-US" sz="4000" dirty="0"/>
          </a:p>
        </p:txBody>
      </p:sp>
    </p:spTree>
    <p:extLst>
      <p:ext uri="{BB962C8B-B14F-4D97-AF65-F5344CB8AC3E}">
        <p14:creationId xmlns:p14="http://schemas.microsoft.com/office/powerpoint/2010/main" val="2879085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5181600"/>
          </a:xfrm>
        </p:spPr>
        <p:txBody>
          <a:bodyPr>
            <a:noAutofit/>
          </a:bodyPr>
          <a:lstStyle/>
          <a:p>
            <a:r>
              <a:rPr lang="en-US" sz="4000" dirty="0" smtClean="0"/>
              <a:t>IIT </a:t>
            </a:r>
            <a:r>
              <a:rPr lang="en-US" sz="4000" dirty="0"/>
              <a:t>Kanpur has </a:t>
            </a:r>
            <a:r>
              <a:rPr lang="en-US" sz="4000" dirty="0" smtClean="0"/>
              <a:t>developed</a:t>
            </a:r>
            <a:r>
              <a:rPr lang="sa-IN" sz="4000" dirty="0" smtClean="0"/>
              <a:t> </a:t>
            </a:r>
            <a:r>
              <a:rPr lang="en-US" sz="4000" dirty="0" smtClean="0"/>
              <a:t>a</a:t>
            </a:r>
            <a:r>
              <a:rPr lang="sa-IN" sz="4000" dirty="0"/>
              <a:t> </a:t>
            </a:r>
            <a:endParaRPr lang="sa-IN" sz="4000" dirty="0" smtClean="0"/>
          </a:p>
          <a:p>
            <a:pPr marL="109728" indent="0">
              <a:buNone/>
            </a:pPr>
            <a:r>
              <a:rPr lang="en-US" sz="4000" dirty="0" smtClean="0">
                <a:solidFill>
                  <a:srgbClr val="C00000"/>
                </a:solidFill>
              </a:rPr>
              <a:t>website</a:t>
            </a:r>
            <a:r>
              <a:rPr lang="en-US" sz="4000" dirty="0" smtClean="0"/>
              <a:t> </a:t>
            </a:r>
            <a:r>
              <a:rPr lang="en-US" sz="4000" dirty="0"/>
              <a:t>on </a:t>
            </a:r>
            <a:r>
              <a:rPr lang="en-US" sz="4000" dirty="0" smtClean="0"/>
              <a:t>our</a:t>
            </a:r>
            <a:r>
              <a:rPr lang="sa-IN" sz="4000" dirty="0" smtClean="0"/>
              <a:t> </a:t>
            </a:r>
            <a:r>
              <a:rPr lang="en-US" sz="4000" dirty="0" smtClean="0"/>
              <a:t>treasures </a:t>
            </a:r>
            <a:r>
              <a:rPr lang="en-US" sz="4000" dirty="0"/>
              <a:t>of </a:t>
            </a:r>
            <a:endParaRPr lang="sa-IN" sz="4000" dirty="0"/>
          </a:p>
          <a:p>
            <a:pPr marL="109728" indent="0">
              <a:buNone/>
            </a:pPr>
            <a:r>
              <a:rPr lang="en-US" sz="4000" dirty="0" smtClean="0"/>
              <a:t>Vedas</a:t>
            </a:r>
            <a:r>
              <a:rPr lang="en-US" sz="4000" dirty="0"/>
              <a:t>, </a:t>
            </a:r>
            <a:r>
              <a:rPr lang="en-US" sz="4000" dirty="0" smtClean="0"/>
              <a:t>Shastras </a:t>
            </a:r>
            <a:r>
              <a:rPr lang="en-US" sz="4000" dirty="0"/>
              <a:t>etc. </a:t>
            </a:r>
            <a:endParaRPr lang="sa-IN" sz="4000" dirty="0" smtClean="0"/>
          </a:p>
          <a:p>
            <a:endParaRPr lang="sa-IN" sz="4000" dirty="0" smtClean="0"/>
          </a:p>
          <a:p>
            <a:r>
              <a:rPr lang="en-US" sz="4000" dirty="0" smtClean="0"/>
              <a:t>Finally </a:t>
            </a:r>
            <a:r>
              <a:rPr lang="en-US" sz="4000" dirty="0"/>
              <a:t>someone </a:t>
            </a:r>
            <a:r>
              <a:rPr lang="en-US" sz="4000" dirty="0" smtClean="0"/>
              <a:t>from</a:t>
            </a:r>
            <a:r>
              <a:rPr lang="sa-IN" sz="4000" dirty="0" smtClean="0"/>
              <a:t> </a:t>
            </a:r>
            <a:r>
              <a:rPr lang="en-US" sz="4000" dirty="0" smtClean="0"/>
              <a:t>today's </a:t>
            </a:r>
            <a:endParaRPr lang="sa-IN" sz="4000" dirty="0" smtClean="0"/>
          </a:p>
          <a:p>
            <a:pPr marL="109728" lvl="0" indent="0">
              <a:buClr>
                <a:srgbClr val="2DA2BF"/>
              </a:buClr>
              <a:buNone/>
            </a:pPr>
            <a:r>
              <a:rPr lang="en-US" sz="4000" dirty="0" smtClean="0"/>
              <a:t>science </a:t>
            </a:r>
            <a:r>
              <a:rPr lang="en-US" sz="4000" dirty="0"/>
              <a:t>&amp; </a:t>
            </a:r>
            <a:r>
              <a:rPr lang="en-US" sz="4000" dirty="0" smtClean="0"/>
              <a:t>technology</a:t>
            </a:r>
            <a:r>
              <a:rPr lang="sa-IN" sz="4000" dirty="0" smtClean="0"/>
              <a:t> </a:t>
            </a:r>
            <a:r>
              <a:rPr lang="en-US" sz="4000" dirty="0" smtClean="0"/>
              <a:t>field</a:t>
            </a:r>
            <a:r>
              <a:rPr lang="en-US" sz="4000" dirty="0"/>
              <a:t>, is digging </a:t>
            </a:r>
            <a:r>
              <a:rPr lang="en-US" sz="4000" dirty="0" smtClean="0"/>
              <a:t>into what</a:t>
            </a:r>
            <a:r>
              <a:rPr lang="sa-IN" sz="4000" dirty="0" smtClean="0"/>
              <a:t> </a:t>
            </a:r>
            <a:r>
              <a:rPr lang="en-US" sz="4000" dirty="0" smtClean="0"/>
              <a:t>has</a:t>
            </a:r>
            <a:r>
              <a:rPr lang="sa-IN" sz="4000" dirty="0" smtClean="0"/>
              <a:t> </a:t>
            </a:r>
            <a:r>
              <a:rPr lang="en-US" sz="4000" dirty="0" smtClean="0"/>
              <a:t>already</a:t>
            </a:r>
            <a:endParaRPr lang="sa-IN" sz="4000" dirty="0" smtClean="0"/>
          </a:p>
        </p:txBody>
      </p:sp>
    </p:spTree>
    <p:extLst>
      <p:ext uri="{BB962C8B-B14F-4D97-AF65-F5344CB8AC3E}">
        <p14:creationId xmlns:p14="http://schemas.microsoft.com/office/powerpoint/2010/main" val="1080362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838202"/>
            <a:ext cx="7467600" cy="4952999"/>
          </a:xfrm>
        </p:spPr>
        <p:txBody>
          <a:bodyPr>
            <a:noAutofit/>
          </a:bodyPr>
          <a:lstStyle/>
          <a:p>
            <a:pPr lvl="0"/>
            <a:r>
              <a:rPr lang="en-US" sz="4000" dirty="0" smtClean="0"/>
              <a:t>Been</a:t>
            </a:r>
            <a:r>
              <a:rPr lang="sa-IN" sz="4000" dirty="0" smtClean="0"/>
              <a:t> </a:t>
            </a:r>
            <a:r>
              <a:rPr lang="en-US" sz="4000" dirty="0" smtClean="0">
                <a:solidFill>
                  <a:prstClr val="black"/>
                </a:solidFill>
              </a:rPr>
              <a:t>done </a:t>
            </a:r>
            <a:r>
              <a:rPr lang="en-US" sz="4000" dirty="0">
                <a:solidFill>
                  <a:prstClr val="black"/>
                </a:solidFill>
              </a:rPr>
              <a:t>many many years ago. </a:t>
            </a:r>
            <a:endParaRPr lang="sa-IN" sz="4000" dirty="0">
              <a:solidFill>
                <a:prstClr val="black"/>
              </a:solidFill>
            </a:endParaRPr>
          </a:p>
          <a:p>
            <a:pPr marL="109728" indent="0">
              <a:buNone/>
            </a:pPr>
            <a:r>
              <a:rPr lang="sa-IN" sz="4000" dirty="0" smtClean="0"/>
              <a:t> </a:t>
            </a:r>
            <a:endParaRPr lang="sa-IN" sz="4000" dirty="0"/>
          </a:p>
          <a:p>
            <a:r>
              <a:rPr lang="en-US" sz="4000" dirty="0" smtClean="0">
                <a:solidFill>
                  <a:srgbClr val="FF0000"/>
                </a:solidFill>
              </a:rPr>
              <a:t>Check it out:</a:t>
            </a:r>
            <a:r>
              <a:rPr lang="sa-IN" sz="4000" dirty="0" smtClean="0">
                <a:solidFill>
                  <a:srgbClr val="FF0000"/>
                </a:solidFill>
              </a:rPr>
              <a:t> </a:t>
            </a:r>
          </a:p>
          <a:p>
            <a:endParaRPr lang="sa-IN" sz="4000" dirty="0"/>
          </a:p>
          <a:p>
            <a:r>
              <a:rPr lang="en-US" sz="4000" dirty="0"/>
              <a:t> </a:t>
            </a:r>
            <a:r>
              <a:rPr lang="en-US" sz="4000" dirty="0">
                <a:solidFill>
                  <a:srgbClr val="C00000"/>
                </a:solidFill>
                <a:hlinkClick r:id="rId2"/>
              </a:rPr>
              <a:t>https://www.gitasupersite.iitk.ac.in/</a:t>
            </a:r>
            <a:r>
              <a:rPr lang="en-US" sz="4000" dirty="0"/>
              <a:t/>
            </a:r>
            <a:br>
              <a:rPr lang="en-US" sz="4000" dirty="0"/>
            </a:br>
            <a:r>
              <a:rPr lang="sa-IN" sz="4000" dirty="0"/>
              <a:t> </a:t>
            </a:r>
          </a:p>
          <a:p>
            <a:endParaRPr lang="en-US" sz="4000" dirty="0"/>
          </a:p>
        </p:txBody>
      </p:sp>
    </p:spTree>
    <p:extLst>
      <p:ext uri="{BB962C8B-B14F-4D97-AF65-F5344CB8AC3E}">
        <p14:creationId xmlns:p14="http://schemas.microsoft.com/office/powerpoint/2010/main" val="1899629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762000"/>
            <a:ext cx="7620000" cy="5105400"/>
          </a:xfrm>
        </p:spPr>
        <p:txBody>
          <a:bodyPr>
            <a:noAutofit/>
          </a:bodyPr>
          <a:lstStyle/>
          <a:p>
            <a:r>
              <a:rPr lang="en-US" sz="4000" dirty="0" smtClean="0"/>
              <a:t>No </a:t>
            </a:r>
            <a:r>
              <a:rPr lang="en-US" sz="4000" dirty="0"/>
              <a:t>issue of language as IITK smartly put each </a:t>
            </a:r>
            <a:r>
              <a:rPr lang="en-US" sz="4000" dirty="0" err="1">
                <a:solidFill>
                  <a:srgbClr val="FF0000"/>
                </a:solidFill>
              </a:rPr>
              <a:t>Sholka</a:t>
            </a:r>
            <a:r>
              <a:rPr lang="en-US" sz="4000" dirty="0"/>
              <a:t> in various languages. </a:t>
            </a:r>
            <a:endParaRPr lang="sa-IN" sz="4000" dirty="0" smtClean="0"/>
          </a:p>
          <a:p>
            <a:r>
              <a:rPr lang="en-US" sz="4000" dirty="0" smtClean="0"/>
              <a:t>Most </a:t>
            </a:r>
            <a:r>
              <a:rPr lang="en-US" sz="4000" dirty="0"/>
              <a:t>amazingly, commentary on each </a:t>
            </a:r>
            <a:r>
              <a:rPr lang="en-US" sz="4000" dirty="0" err="1">
                <a:solidFill>
                  <a:srgbClr val="FF0000"/>
                </a:solidFill>
              </a:rPr>
              <a:t>Sholka</a:t>
            </a:r>
            <a:r>
              <a:rPr lang="en-US" sz="4000" dirty="0"/>
              <a:t> by various scholars has also been provided. </a:t>
            </a:r>
            <a:endParaRPr lang="sa-IN" sz="4000" dirty="0" smtClean="0"/>
          </a:p>
          <a:p>
            <a:r>
              <a:rPr lang="en-US" sz="4000" dirty="0" smtClean="0"/>
              <a:t>When </a:t>
            </a:r>
            <a:r>
              <a:rPr lang="en-US" sz="4000" dirty="0"/>
              <a:t>you click on </a:t>
            </a:r>
            <a:r>
              <a:rPr lang="en-US" sz="4000" dirty="0" smtClean="0"/>
              <a:t>Hindi</a:t>
            </a:r>
            <a:endParaRPr lang="en-US" sz="4000" dirty="0"/>
          </a:p>
        </p:txBody>
      </p:sp>
    </p:spTree>
    <p:extLst>
      <p:ext uri="{BB962C8B-B14F-4D97-AF65-F5344CB8AC3E}">
        <p14:creationId xmlns:p14="http://schemas.microsoft.com/office/powerpoint/2010/main" val="3823017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838201"/>
            <a:ext cx="7543800" cy="4953001"/>
          </a:xfrm>
        </p:spPr>
        <p:txBody>
          <a:bodyPr>
            <a:normAutofit/>
          </a:bodyPr>
          <a:lstStyle/>
          <a:p>
            <a:pPr lvl="0">
              <a:buClr>
                <a:srgbClr val="2DA2BF"/>
              </a:buClr>
            </a:pPr>
            <a:r>
              <a:rPr lang="en-US" sz="4000" dirty="0">
                <a:solidFill>
                  <a:prstClr val="black"/>
                </a:solidFill>
              </a:rPr>
              <a:t>translation and select the language as</a:t>
            </a:r>
            <a:r>
              <a:rPr lang="en-US" sz="4000" dirty="0">
                <a:solidFill>
                  <a:srgbClr val="7030A0"/>
                </a:solidFill>
              </a:rPr>
              <a:t> Tamil</a:t>
            </a:r>
            <a:r>
              <a:rPr lang="en-US" sz="4000" dirty="0">
                <a:solidFill>
                  <a:prstClr val="black"/>
                </a:solidFill>
              </a:rPr>
              <a:t>, it automatically translate everything into </a:t>
            </a:r>
            <a:r>
              <a:rPr lang="en-US" sz="4000" dirty="0">
                <a:solidFill>
                  <a:srgbClr val="7030A0"/>
                </a:solidFill>
              </a:rPr>
              <a:t>Tamil</a:t>
            </a:r>
            <a:r>
              <a:rPr lang="en-US" sz="4000" dirty="0" smtClean="0">
                <a:solidFill>
                  <a:srgbClr val="7030A0"/>
                </a:solidFill>
              </a:rPr>
              <a:t>.</a:t>
            </a:r>
            <a:endParaRPr lang="sa-IN" sz="4000" dirty="0" smtClean="0">
              <a:solidFill>
                <a:srgbClr val="7030A0"/>
              </a:solidFill>
            </a:endParaRPr>
          </a:p>
          <a:p>
            <a:pPr marL="109728" lvl="0" indent="0">
              <a:buClr>
                <a:srgbClr val="2DA2BF"/>
              </a:buClr>
              <a:buNone/>
            </a:pPr>
            <a:endParaRPr lang="sa-IN" sz="4000" dirty="0">
              <a:solidFill>
                <a:srgbClr val="7030A0"/>
              </a:solidFill>
            </a:endParaRPr>
          </a:p>
          <a:p>
            <a:pPr lvl="0">
              <a:buClr>
                <a:srgbClr val="2DA2BF"/>
              </a:buClr>
            </a:pPr>
            <a:r>
              <a:rPr lang="en-US" sz="4000" dirty="0" smtClean="0">
                <a:solidFill>
                  <a:srgbClr val="7030A0"/>
                </a:solidFill>
              </a:rPr>
              <a:t> </a:t>
            </a:r>
            <a:r>
              <a:rPr lang="en-US" sz="4000" dirty="0">
                <a:solidFill>
                  <a:srgbClr val="FF0000"/>
                </a:solidFill>
              </a:rPr>
              <a:t>Good use of technology.</a:t>
            </a:r>
          </a:p>
          <a:p>
            <a:pPr lvl="0">
              <a:buClr>
                <a:srgbClr val="2DA2BF"/>
              </a:buClr>
            </a:pPr>
            <a:endParaRPr lang="en-US" sz="4000" dirty="0">
              <a:solidFill>
                <a:prstClr val="black"/>
              </a:solidFill>
            </a:endParaRPr>
          </a:p>
          <a:p>
            <a:pPr lvl="0">
              <a:buClr>
                <a:srgbClr val="2DA2BF"/>
              </a:buClr>
            </a:pPr>
            <a:endParaRPr lang="en-US" sz="4000" dirty="0">
              <a:solidFill>
                <a:prstClr val="black"/>
              </a:solidFill>
            </a:endParaRPr>
          </a:p>
          <a:p>
            <a:endParaRPr lang="en-US" sz="4000" dirty="0"/>
          </a:p>
        </p:txBody>
      </p:sp>
    </p:spTree>
    <p:extLst>
      <p:ext uri="{BB962C8B-B14F-4D97-AF65-F5344CB8AC3E}">
        <p14:creationId xmlns:p14="http://schemas.microsoft.com/office/powerpoint/2010/main" val="2921331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95402"/>
            <a:ext cx="7848600" cy="3970318"/>
          </a:xfrm>
          <a:prstGeom prst="rect">
            <a:avLst/>
          </a:prstGeom>
        </p:spPr>
        <p:txBody>
          <a:bodyPr wrap="square">
            <a:spAutoFit/>
          </a:bodyPr>
          <a:lstStyle/>
          <a:p>
            <a:pPr marL="571500" indent="-571500">
              <a:buFont typeface="Arial" pitchFamily="34" charset="0"/>
              <a:buChar char="•"/>
            </a:pPr>
            <a:r>
              <a:rPr lang="sa-IN" sz="3600" dirty="0" smtClean="0"/>
              <a:t>संस्कृतस्य अध्यायनार्थं </a:t>
            </a:r>
            <a:r>
              <a:rPr lang="hi-IN" sz="3600" dirty="0" smtClean="0">
                <a:solidFill>
                  <a:srgbClr val="FF0000"/>
                </a:solidFill>
              </a:rPr>
              <a:t>"व्यावहारिकी शिक्षिका“</a:t>
            </a:r>
            <a:r>
              <a:rPr lang="sa-IN" sz="3600" dirty="0" smtClean="0"/>
              <a:t> इति </a:t>
            </a:r>
            <a:r>
              <a:rPr lang="hi-IN" sz="3600" dirty="0" smtClean="0"/>
              <a:t>अयं जालपुटः अवलोकनीयः</a:t>
            </a:r>
            <a:r>
              <a:rPr lang="sa-IN" sz="3600" dirty="0" smtClean="0"/>
              <a:t> </a:t>
            </a:r>
            <a:r>
              <a:rPr lang="hi-IN" sz="3600" dirty="0" smtClean="0"/>
              <a:t>--</a:t>
            </a:r>
          </a:p>
          <a:p>
            <a:r>
              <a:rPr lang="hi-IN" sz="3600" dirty="0" smtClean="0"/>
              <a:t> </a:t>
            </a:r>
          </a:p>
          <a:p>
            <a:r>
              <a:rPr lang="en-US" sz="3600" dirty="0" smtClean="0">
                <a:solidFill>
                  <a:srgbClr val="0070C0"/>
                </a:solidFill>
              </a:rPr>
              <a:t>https://sites.google.com/site/samskritavyakaranam/12---vyAvahArikii-shikShikA</a:t>
            </a:r>
          </a:p>
          <a:p>
            <a:r>
              <a:rPr lang="en-US" sz="3600" dirty="0" smtClean="0"/>
              <a:t> </a:t>
            </a:r>
            <a:endParaRPr lang="hi-IN" sz="3600" dirty="0"/>
          </a:p>
        </p:txBody>
      </p:sp>
    </p:spTree>
    <p:extLst>
      <p:ext uri="{BB962C8B-B14F-4D97-AF65-F5344CB8AC3E}">
        <p14:creationId xmlns:p14="http://schemas.microsoft.com/office/powerpoint/2010/main" val="4377063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2" y="609600"/>
            <a:ext cx="752475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322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0104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379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914400"/>
            <a:ext cx="7010400" cy="4876800"/>
          </a:xfrm>
        </p:spPr>
        <p:txBody>
          <a:bodyPr>
            <a:normAutofit/>
          </a:bodyPr>
          <a:lstStyle/>
          <a:p>
            <a:r>
              <a:rPr lang="en-US" sz="4000" b="0" dirty="0">
                <a:solidFill>
                  <a:srgbClr val="7030A0"/>
                </a:solidFill>
              </a:rPr>
              <a:t>https://slabhyankar.wordpress.com</a:t>
            </a:r>
          </a:p>
        </p:txBody>
      </p:sp>
    </p:spTree>
    <p:extLst>
      <p:ext uri="{BB962C8B-B14F-4D97-AF65-F5344CB8AC3E}">
        <p14:creationId xmlns:p14="http://schemas.microsoft.com/office/powerpoint/2010/main" val="17825672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838200"/>
            <a:ext cx="7162800" cy="4953000"/>
          </a:xfrm>
        </p:spPr>
        <p:txBody>
          <a:bodyPr>
            <a:noAutofit/>
          </a:bodyPr>
          <a:lstStyle/>
          <a:p>
            <a:r>
              <a:rPr lang="en-US" sz="4000" dirty="0" smtClean="0"/>
              <a:t>My </a:t>
            </a:r>
            <a:r>
              <a:rPr lang="en-US" sz="4000" dirty="0"/>
              <a:t>blogs </a:t>
            </a:r>
            <a:r>
              <a:rPr lang="sa-IN" sz="4000" dirty="0" smtClean="0"/>
              <a:t>–</a:t>
            </a:r>
          </a:p>
          <a:p>
            <a:endParaRPr lang="sa-IN" sz="4000" dirty="0"/>
          </a:p>
          <a:p>
            <a:r>
              <a:rPr lang="hi-IN" sz="4000" dirty="0" smtClean="0">
                <a:solidFill>
                  <a:srgbClr val="FF0000"/>
                </a:solidFill>
              </a:rPr>
              <a:t>मम </a:t>
            </a:r>
            <a:r>
              <a:rPr lang="hi-IN" sz="4000" dirty="0">
                <a:solidFill>
                  <a:srgbClr val="FF0000"/>
                </a:solidFill>
              </a:rPr>
              <a:t>जालपुटानि -</a:t>
            </a:r>
            <a:r>
              <a:rPr lang="hi-IN" sz="4000" dirty="0"/>
              <a:t/>
            </a:r>
            <a:br>
              <a:rPr lang="hi-IN" sz="4000" dirty="0"/>
            </a:br>
            <a:r>
              <a:rPr lang="hi-IN" sz="4000" dirty="0"/>
              <a:t>१ संस्कृताध्ययनम् </a:t>
            </a:r>
            <a:br>
              <a:rPr lang="hi-IN" sz="4000" dirty="0"/>
            </a:br>
            <a:r>
              <a:rPr lang="hi-IN" sz="4000" dirty="0"/>
              <a:t>२ सरलं संस्कृतम् </a:t>
            </a:r>
            <a:br>
              <a:rPr lang="hi-IN" sz="4000" dirty="0"/>
            </a:br>
            <a:r>
              <a:rPr lang="hi-IN" sz="4000" dirty="0"/>
              <a:t>३ संस्कृतभवनम् </a:t>
            </a:r>
            <a:br>
              <a:rPr lang="hi-IN" sz="4000" dirty="0"/>
            </a:br>
            <a:r>
              <a:rPr lang="hi-IN" sz="4000" dirty="0"/>
              <a:t>४  गीतान्वेषणम्</a:t>
            </a:r>
            <a:br>
              <a:rPr lang="hi-IN" sz="4000" dirty="0"/>
            </a:br>
            <a:r>
              <a:rPr lang="hi-IN" sz="4000" dirty="0"/>
              <a:t>५ गीतायाः धात्वभ्यासः </a:t>
            </a:r>
            <a:br>
              <a:rPr lang="hi-IN" sz="4000" dirty="0"/>
            </a:br>
            <a:endParaRPr lang="en-US" sz="4000" dirty="0"/>
          </a:p>
        </p:txBody>
      </p:sp>
    </p:spTree>
    <p:extLst>
      <p:ext uri="{BB962C8B-B14F-4D97-AF65-F5344CB8AC3E}">
        <p14:creationId xmlns:p14="http://schemas.microsoft.com/office/powerpoint/2010/main" val="701186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838202"/>
            <a:ext cx="7543800" cy="4800601"/>
          </a:xfrm>
        </p:spPr>
        <p:txBody>
          <a:bodyPr/>
          <a:lstStyle/>
          <a:p>
            <a:pPr lvl="0">
              <a:buClr>
                <a:srgbClr val="2DA2BF"/>
              </a:buClr>
            </a:pPr>
            <a:endParaRPr lang="sa-IN" sz="4000" dirty="0" smtClean="0">
              <a:solidFill>
                <a:prstClr val="black"/>
              </a:solidFill>
            </a:endParaRPr>
          </a:p>
          <a:p>
            <a:pPr lvl="0">
              <a:buClr>
                <a:srgbClr val="2DA2BF"/>
              </a:buClr>
            </a:pPr>
            <a:r>
              <a:rPr lang="hi-IN" sz="4000" dirty="0" smtClean="0">
                <a:solidFill>
                  <a:prstClr val="black"/>
                </a:solidFill>
              </a:rPr>
              <a:t>६ </a:t>
            </a:r>
            <a:r>
              <a:rPr lang="hi-IN" sz="4000" dirty="0">
                <a:solidFill>
                  <a:prstClr val="black"/>
                </a:solidFill>
              </a:rPr>
              <a:t>संस्कृत-व्याकरणस्य अध्ययनम्</a:t>
            </a:r>
            <a:br>
              <a:rPr lang="hi-IN" sz="4000" dirty="0">
                <a:solidFill>
                  <a:prstClr val="black"/>
                </a:solidFill>
              </a:rPr>
            </a:br>
            <a:r>
              <a:rPr lang="hi-IN" sz="4000" dirty="0">
                <a:solidFill>
                  <a:prstClr val="black"/>
                </a:solidFill>
              </a:rPr>
              <a:t>७ संस्कृतप्रसृतिः </a:t>
            </a:r>
            <a:br>
              <a:rPr lang="hi-IN" sz="4000" dirty="0">
                <a:solidFill>
                  <a:prstClr val="black"/>
                </a:solidFill>
              </a:rPr>
            </a:br>
            <a:r>
              <a:rPr lang="hi-IN" sz="4000" dirty="0">
                <a:solidFill>
                  <a:prstClr val="black"/>
                </a:solidFill>
              </a:rPr>
              <a:t>८ उपनिषदध्ययनम् </a:t>
            </a:r>
            <a:br>
              <a:rPr lang="hi-IN" sz="4000" dirty="0">
                <a:solidFill>
                  <a:prstClr val="black"/>
                </a:solidFill>
              </a:rPr>
            </a:br>
            <a:r>
              <a:rPr lang="hi-IN" sz="4000" dirty="0">
                <a:solidFill>
                  <a:prstClr val="black"/>
                </a:solidFill>
              </a:rPr>
              <a:t>९ </a:t>
            </a:r>
            <a:r>
              <a:rPr lang="en-US" sz="4000" dirty="0">
                <a:solidFill>
                  <a:prstClr val="black"/>
                </a:solidFill>
                <a:hlinkClick r:id="rId2"/>
              </a:rPr>
              <a:t>http://</a:t>
            </a:r>
            <a:r>
              <a:rPr lang="en-US" sz="4000" dirty="0" smtClean="0">
                <a:solidFill>
                  <a:prstClr val="black"/>
                </a:solidFill>
                <a:hlinkClick r:id="rId2"/>
              </a:rPr>
              <a:t>slez-musings</a:t>
            </a:r>
            <a:r>
              <a:rPr lang="en-US" sz="4000" dirty="0" smtClean="0">
                <a:solidFill>
                  <a:prstClr val="black"/>
                </a:solidFill>
              </a:rPr>
              <a:t>.blog</a:t>
            </a:r>
            <a:r>
              <a:rPr lang="sa-IN" sz="4000" dirty="0" smtClean="0">
                <a:solidFill>
                  <a:prstClr val="black"/>
                </a:solidFill>
              </a:rPr>
              <a:t> </a:t>
            </a:r>
            <a:r>
              <a:rPr lang="en-US" sz="4000" dirty="0" smtClean="0">
                <a:solidFill>
                  <a:prstClr val="black"/>
                </a:solidFill>
              </a:rPr>
              <a:t>spot.com</a:t>
            </a:r>
            <a:r>
              <a:rPr lang="en-US" sz="4000" dirty="0">
                <a:solidFill>
                  <a:prstClr val="black"/>
                </a:solidFill>
              </a:rPr>
              <a:t/>
            </a:r>
            <a:br>
              <a:rPr lang="en-US" sz="4000" dirty="0">
                <a:solidFill>
                  <a:prstClr val="black"/>
                </a:solidFill>
              </a:rPr>
            </a:br>
            <a:r>
              <a:rPr lang="en-US" sz="4000" dirty="0">
                <a:solidFill>
                  <a:prstClr val="black"/>
                </a:solidFill>
              </a:rPr>
              <a:t>10 </a:t>
            </a:r>
            <a:r>
              <a:rPr lang="hi-IN" sz="4000" dirty="0">
                <a:solidFill>
                  <a:prstClr val="black"/>
                </a:solidFill>
              </a:rPr>
              <a:t>संस्कृतचर्चा</a:t>
            </a:r>
            <a:endParaRPr lang="en-US" sz="4000" dirty="0">
              <a:solidFill>
                <a:prstClr val="black"/>
              </a:solidFill>
            </a:endParaRPr>
          </a:p>
          <a:p>
            <a:pPr marL="109728" indent="0">
              <a:buNone/>
            </a:pPr>
            <a:endParaRPr lang="en-US" dirty="0"/>
          </a:p>
        </p:txBody>
      </p:sp>
    </p:spTree>
    <p:extLst>
      <p:ext uri="{BB962C8B-B14F-4D97-AF65-F5344CB8AC3E}">
        <p14:creationId xmlns:p14="http://schemas.microsoft.com/office/powerpoint/2010/main" val="782696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1" y="990602"/>
            <a:ext cx="7162800"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8932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2"/>
            <a:ext cx="7543800"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6896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685800"/>
            <a:ext cx="739140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800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391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3074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23900"/>
            <a:ext cx="75438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021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3" y="609600"/>
            <a:ext cx="731519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213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838200"/>
            <a:ext cx="7010400" cy="5105400"/>
          </a:xfrm>
        </p:spPr>
        <p:txBody>
          <a:bodyPr>
            <a:noAutofit/>
          </a:bodyPr>
          <a:lstStyle/>
          <a:p>
            <a:r>
              <a:rPr lang="hi-IN" sz="4000" dirty="0" smtClean="0"/>
              <a:t>!---: </a:t>
            </a:r>
            <a:r>
              <a:rPr lang="hi-IN" sz="4000" dirty="0" smtClean="0">
                <a:solidFill>
                  <a:srgbClr val="FF0000"/>
                </a:solidFill>
              </a:rPr>
              <a:t>अस्माकं भारतदेशः </a:t>
            </a:r>
            <a:r>
              <a:rPr lang="hi-IN" sz="4000" dirty="0" smtClean="0"/>
              <a:t>:---!</a:t>
            </a:r>
            <a:br>
              <a:rPr lang="hi-IN" sz="4000" dirty="0" smtClean="0"/>
            </a:br>
            <a:r>
              <a:rPr lang="en-US" sz="4000" dirty="0" smtClean="0">
                <a:hlinkClick r:id="rId2"/>
              </a:rPr>
              <a:t>www.vaidiksanskrit.com</a:t>
            </a:r>
            <a:endParaRPr lang="sa-IN" sz="4000" dirty="0" smtClean="0"/>
          </a:p>
          <a:p>
            <a:r>
              <a:rPr lang="hi-IN" sz="4000" dirty="0" smtClean="0"/>
              <a:t>प्राचीनकाले अस्माकं देशे दुष्यन्तः नामकः एकः प्रतापी राजा आसीत् । तस्य सुतः भरतः चक्रवर्ती सम्राट् आसीत्।</a:t>
            </a:r>
            <a:r>
              <a:rPr lang="sa-IN" sz="4000" dirty="0" smtClean="0"/>
              <a:t> </a:t>
            </a:r>
            <a:r>
              <a:rPr lang="hi-IN" sz="4000" dirty="0" smtClean="0"/>
              <a:t>इदं कथ्यते यत् तस्य नाम्ना एव अस्य</a:t>
            </a:r>
            <a:endParaRPr lang="en-US" sz="4000" dirty="0"/>
          </a:p>
        </p:txBody>
      </p:sp>
    </p:spTree>
    <p:extLst>
      <p:ext uri="{BB962C8B-B14F-4D97-AF65-F5344CB8AC3E}">
        <p14:creationId xmlns:p14="http://schemas.microsoft.com/office/powerpoint/2010/main" val="558908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
            <a:ext cx="4800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499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85802"/>
            <a:ext cx="7772400" cy="5181599"/>
          </a:xfrm>
        </p:spPr>
        <p:txBody>
          <a:bodyPr>
            <a:noAutofit/>
          </a:bodyPr>
          <a:lstStyle/>
          <a:p>
            <a:pPr lvl="0">
              <a:buClr>
                <a:srgbClr val="2DA2BF"/>
              </a:buClr>
            </a:pPr>
            <a:r>
              <a:rPr lang="hi-IN" sz="4000" dirty="0">
                <a:solidFill>
                  <a:prstClr val="black"/>
                </a:solidFill>
              </a:rPr>
              <a:t>देशस्य नाम भारतम् इति प्रसिद्धम् अभवत् ।</a:t>
            </a:r>
          </a:p>
          <a:p>
            <a:pPr lvl="0">
              <a:buClr>
                <a:srgbClr val="2DA2BF"/>
              </a:buClr>
            </a:pPr>
            <a:r>
              <a:rPr lang="hi-IN" sz="4000" dirty="0">
                <a:solidFill>
                  <a:prstClr val="black"/>
                </a:solidFill>
              </a:rPr>
              <a:t>भारतस्य उत्तरस्यां दिशि हिमालयो नाम नगाधिराजः वर्तते । सः हिममण्डितैः दुर्गमैश्च निजशिखरैः प्रहरीव भारतस्य रक्षां करोति । दक्षिण-दिशायां च हिन्दमहासागरः भारतमातुः चरणप्रक्षालनं करोति। </a:t>
            </a:r>
            <a:br>
              <a:rPr lang="hi-IN" sz="4000" dirty="0">
                <a:solidFill>
                  <a:prstClr val="black"/>
                </a:solidFill>
              </a:rPr>
            </a:br>
            <a:endParaRPr lang="hi-IN" sz="4000" dirty="0">
              <a:solidFill>
                <a:prstClr val="black"/>
              </a:solidFill>
            </a:endParaRPr>
          </a:p>
          <a:p>
            <a:pPr lvl="0">
              <a:buClr>
                <a:srgbClr val="2DA2BF"/>
              </a:buClr>
            </a:pPr>
            <a:endParaRPr lang="en-US" sz="4000" dirty="0">
              <a:solidFill>
                <a:prstClr val="black"/>
              </a:solidFill>
            </a:endParaRPr>
          </a:p>
          <a:p>
            <a:endParaRPr lang="en-US" sz="4000" dirty="0"/>
          </a:p>
        </p:txBody>
      </p:sp>
    </p:spTree>
    <p:extLst>
      <p:ext uri="{BB962C8B-B14F-4D97-AF65-F5344CB8AC3E}">
        <p14:creationId xmlns:p14="http://schemas.microsoft.com/office/powerpoint/2010/main" val="18196578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38200"/>
            <a:ext cx="7924800" cy="4953000"/>
          </a:xfrm>
        </p:spPr>
        <p:txBody>
          <a:bodyPr>
            <a:noAutofit/>
          </a:bodyPr>
          <a:lstStyle/>
          <a:p>
            <a:pPr marL="0" marR="0">
              <a:lnSpc>
                <a:spcPct val="115000"/>
              </a:lnSpc>
              <a:spcBef>
                <a:spcPts val="0"/>
              </a:spcBef>
              <a:spcAft>
                <a:spcPts val="1000"/>
              </a:spcAft>
            </a:pPr>
            <a:r>
              <a:rPr lang="en-US" sz="4000" i="1" spc="75" dirty="0" smtClean="0">
                <a:latin typeface="Cambria"/>
                <a:ea typeface="Calibri"/>
                <a:cs typeface="Shruti"/>
              </a:rPr>
              <a:t>‘</a:t>
            </a:r>
            <a:r>
              <a:rPr lang="hi-IN" sz="4000" i="1" spc="75" dirty="0">
                <a:latin typeface="Calibri"/>
                <a:ea typeface="Calibri"/>
              </a:rPr>
              <a:t>मन</a:t>
            </a:r>
            <a:r>
              <a:rPr lang="hi-IN" sz="4000" i="1" spc="75" dirty="0">
                <a:latin typeface="Cambria"/>
                <a:ea typeface="Calibri"/>
              </a:rPr>
              <a:t> </a:t>
            </a:r>
            <a:r>
              <a:rPr lang="hi-IN" sz="4000" i="1" spc="75" dirty="0">
                <a:latin typeface="Calibri"/>
                <a:ea typeface="Calibri"/>
              </a:rPr>
              <a:t>की</a:t>
            </a:r>
            <a:r>
              <a:rPr lang="hi-IN" sz="4000" i="1" spc="75" dirty="0">
                <a:latin typeface="Cambria"/>
                <a:ea typeface="Calibri"/>
              </a:rPr>
              <a:t> </a:t>
            </a:r>
            <a:r>
              <a:rPr lang="hi-IN" sz="4000" i="1" spc="75" dirty="0">
                <a:latin typeface="Calibri"/>
                <a:ea typeface="Calibri"/>
              </a:rPr>
              <a:t>बात</a:t>
            </a:r>
            <a:r>
              <a:rPr lang="en-US" sz="4000" i="1" spc="75" dirty="0">
                <a:latin typeface="Cambria"/>
                <a:ea typeface="Calibri"/>
                <a:cs typeface="Shruti"/>
              </a:rPr>
              <a:t>’ </a:t>
            </a:r>
            <a:r>
              <a:rPr lang="sa-IN" sz="4000" i="1" spc="75" dirty="0">
                <a:latin typeface="Cambria"/>
                <a:ea typeface="Calibri"/>
              </a:rPr>
              <a:t>[३८</a:t>
            </a:r>
            <a:r>
              <a:rPr lang="en-US" sz="4000" i="1" spc="75" dirty="0">
                <a:latin typeface="Cambria"/>
                <a:ea typeface="Calibri"/>
                <a:cs typeface="Shruti"/>
              </a:rPr>
              <a:t>]</a:t>
            </a:r>
            <a:r>
              <a:rPr lang="sa-IN" sz="4000" i="1" spc="75" dirty="0">
                <a:latin typeface="Cambria"/>
                <a:ea typeface="Calibri"/>
              </a:rPr>
              <a:t> </a:t>
            </a:r>
            <a:endParaRPr lang="en-US" sz="4000" dirty="0">
              <a:latin typeface="Calibri"/>
              <a:ea typeface="Calibri"/>
              <a:cs typeface="Mangal"/>
            </a:endParaRPr>
          </a:p>
          <a:p>
            <a:pPr marL="0" marR="0">
              <a:lnSpc>
                <a:spcPct val="115000"/>
              </a:lnSpc>
              <a:spcBef>
                <a:spcPts val="0"/>
              </a:spcBef>
              <a:spcAft>
                <a:spcPts val="1000"/>
              </a:spcAft>
            </a:pPr>
            <a:r>
              <a:rPr lang="sa-IN" sz="4000" dirty="0" smtClean="0">
                <a:solidFill>
                  <a:srgbClr val="FF0000"/>
                </a:solidFill>
                <a:latin typeface="Calibri"/>
                <a:ea typeface="Calibri"/>
              </a:rPr>
              <a:t>“</a:t>
            </a:r>
            <a:r>
              <a:rPr lang="sa-IN" sz="4000" dirty="0">
                <a:solidFill>
                  <a:srgbClr val="FF0000"/>
                </a:solidFill>
                <a:latin typeface="Calibri"/>
                <a:ea typeface="Calibri"/>
              </a:rPr>
              <a:t>मनोगतम्</a:t>
            </a:r>
            <a:r>
              <a:rPr lang="sa-IN" sz="4000" dirty="0">
                <a:solidFill>
                  <a:srgbClr val="FF0000"/>
                </a:solidFill>
                <a:latin typeface="Shruti"/>
                <a:ea typeface="Calibri"/>
              </a:rPr>
              <a:t>” </a:t>
            </a:r>
            <a:r>
              <a:rPr lang="en-US" sz="4000" dirty="0">
                <a:solidFill>
                  <a:srgbClr val="FF0000"/>
                </a:solidFill>
                <a:latin typeface="Calibri"/>
                <a:ea typeface="Calibri"/>
                <a:cs typeface="Shruti"/>
              </a:rPr>
              <a:t> [</a:t>
            </a:r>
            <a:r>
              <a:rPr lang="sa-IN" sz="4000" dirty="0">
                <a:solidFill>
                  <a:srgbClr val="FF0000"/>
                </a:solidFill>
                <a:latin typeface="Calibri"/>
                <a:ea typeface="Calibri"/>
              </a:rPr>
              <a:t>३८</a:t>
            </a:r>
            <a:r>
              <a:rPr lang="en-US" sz="4000" dirty="0">
                <a:solidFill>
                  <a:srgbClr val="FF0000"/>
                </a:solidFill>
                <a:latin typeface="Calibri"/>
                <a:ea typeface="Calibri"/>
                <a:cs typeface="Shruti"/>
              </a:rPr>
              <a:t>]</a:t>
            </a:r>
            <a:r>
              <a:rPr lang="en-US" sz="4000" dirty="0">
                <a:solidFill>
                  <a:srgbClr val="FF0000"/>
                </a:solidFill>
                <a:latin typeface="Calibri"/>
                <a:ea typeface="Calibri"/>
                <a:cs typeface="Mangal"/>
              </a:rPr>
              <a:t> </a:t>
            </a:r>
            <a:r>
              <a:rPr lang="en-US" sz="4000" dirty="0" smtClean="0">
                <a:solidFill>
                  <a:srgbClr val="FF0000"/>
                </a:solidFill>
                <a:latin typeface="Calibri"/>
                <a:ea typeface="Calibri"/>
                <a:cs typeface="Shruti"/>
              </a:rPr>
              <a:t>(</a:t>
            </a:r>
            <a:r>
              <a:rPr lang="hi-IN" sz="4000" dirty="0">
                <a:solidFill>
                  <a:srgbClr val="FF0000"/>
                </a:solidFill>
                <a:latin typeface="Calibri"/>
                <a:ea typeface="Calibri"/>
              </a:rPr>
              <a:t>प्रसारण-तिथि:</a:t>
            </a:r>
            <a:r>
              <a:rPr lang="sa-IN" sz="4000" dirty="0">
                <a:solidFill>
                  <a:srgbClr val="FF0000"/>
                </a:solidFill>
                <a:latin typeface="Calibri"/>
                <a:ea typeface="Calibri"/>
              </a:rPr>
              <a:t>- </a:t>
            </a:r>
            <a:r>
              <a:rPr lang="en-US" sz="4000" dirty="0" smtClean="0">
                <a:solidFill>
                  <a:srgbClr val="FF0000"/>
                </a:solidFill>
                <a:latin typeface="Calibri"/>
                <a:ea typeface="Calibri"/>
                <a:cs typeface="Mangal"/>
              </a:rPr>
              <a:t>26.11</a:t>
            </a:r>
            <a:r>
              <a:rPr lang="en-US" sz="4000" dirty="0" smtClean="0">
                <a:solidFill>
                  <a:srgbClr val="FF0000"/>
                </a:solidFill>
                <a:latin typeface="Calibri"/>
                <a:ea typeface="Calibri"/>
                <a:cs typeface="Shruti"/>
              </a:rPr>
              <a:t>.2017) </a:t>
            </a:r>
            <a:endParaRPr lang="en-US" sz="4000" dirty="0" smtClean="0">
              <a:latin typeface="Calibri"/>
              <a:ea typeface="Calibri"/>
              <a:cs typeface="Mangal"/>
            </a:endParaRPr>
          </a:p>
          <a:p>
            <a:pPr marL="0" marR="0">
              <a:lnSpc>
                <a:spcPct val="115000"/>
              </a:lnSpc>
              <a:spcBef>
                <a:spcPts val="0"/>
              </a:spcBef>
              <a:spcAft>
                <a:spcPts val="1000"/>
              </a:spcAft>
            </a:pPr>
            <a:r>
              <a:rPr lang="sa-IN" sz="4000" dirty="0" smtClean="0">
                <a:solidFill>
                  <a:srgbClr val="7030A0"/>
                </a:solidFill>
                <a:latin typeface="Calibri"/>
                <a:ea typeface="Calibri"/>
              </a:rPr>
              <a:t>[संस्कृत-भाषिकानुवादः </a:t>
            </a:r>
            <a:r>
              <a:rPr lang="sa-IN" sz="4000" dirty="0">
                <a:solidFill>
                  <a:srgbClr val="7030A0"/>
                </a:solidFill>
                <a:latin typeface="Calibri"/>
                <a:ea typeface="Calibri"/>
              </a:rPr>
              <a:t>]                           </a:t>
            </a:r>
            <a:endParaRPr lang="en-US" sz="4000" dirty="0">
              <a:latin typeface="Calibri"/>
              <a:ea typeface="Calibri"/>
              <a:cs typeface="Mangal"/>
            </a:endParaRPr>
          </a:p>
          <a:p>
            <a:pPr marL="0" marR="0" indent="0">
              <a:lnSpc>
                <a:spcPct val="115000"/>
              </a:lnSpc>
              <a:spcBef>
                <a:spcPts val="0"/>
              </a:spcBef>
              <a:spcAft>
                <a:spcPts val="1000"/>
              </a:spcAft>
              <a:buNone/>
            </a:pPr>
            <a:r>
              <a:rPr lang="sa-IN" sz="4000" dirty="0">
                <a:solidFill>
                  <a:srgbClr val="7030A0"/>
                </a:solidFill>
                <a:latin typeface="Calibri"/>
                <a:ea typeface="Calibri"/>
              </a:rPr>
              <a:t>     </a:t>
            </a:r>
            <a:r>
              <a:rPr lang="sa-IN" sz="4000" dirty="0" smtClean="0">
                <a:solidFill>
                  <a:srgbClr val="7030A0"/>
                </a:solidFill>
                <a:latin typeface="Calibri"/>
                <a:ea typeface="Calibri"/>
              </a:rPr>
              <a:t>      ...</a:t>
            </a:r>
            <a:r>
              <a:rPr lang="hi-IN" sz="4000" dirty="0" smtClean="0">
                <a:solidFill>
                  <a:srgbClr val="7030A0"/>
                </a:solidFill>
                <a:latin typeface="Calibri"/>
                <a:ea typeface="Calibri"/>
              </a:rPr>
              <a:t>बलदेवानन्द</a:t>
            </a:r>
            <a:r>
              <a:rPr lang="sa-IN" sz="4000" dirty="0">
                <a:solidFill>
                  <a:srgbClr val="7030A0"/>
                </a:solidFill>
                <a:latin typeface="Calibri"/>
                <a:ea typeface="Calibri"/>
              </a:rPr>
              <a:t>-</a:t>
            </a:r>
            <a:r>
              <a:rPr lang="hi-IN" sz="4000" dirty="0">
                <a:solidFill>
                  <a:srgbClr val="7030A0"/>
                </a:solidFill>
                <a:latin typeface="Calibri"/>
                <a:ea typeface="Calibri"/>
              </a:rPr>
              <a:t>साग</a:t>
            </a:r>
            <a:r>
              <a:rPr lang="sa-IN" sz="4000" dirty="0">
                <a:solidFill>
                  <a:srgbClr val="7030A0"/>
                </a:solidFill>
                <a:latin typeface="Calibri"/>
                <a:ea typeface="Calibri"/>
              </a:rPr>
              <a:t>रः  </a:t>
            </a:r>
            <a:endParaRPr lang="en-US" sz="4000" dirty="0">
              <a:latin typeface="Calibri"/>
              <a:ea typeface="Calibri"/>
              <a:cs typeface="Mangal"/>
            </a:endParaRPr>
          </a:p>
          <a:p>
            <a:pPr marL="0" marR="0">
              <a:lnSpc>
                <a:spcPct val="115000"/>
              </a:lnSpc>
              <a:spcBef>
                <a:spcPts val="0"/>
              </a:spcBef>
              <a:spcAft>
                <a:spcPts val="1000"/>
              </a:spcAft>
            </a:pPr>
            <a:r>
              <a:rPr lang="sa-IN" sz="4000" dirty="0">
                <a:solidFill>
                  <a:srgbClr val="7030A0"/>
                </a:solidFill>
                <a:latin typeface="Calibri"/>
                <a:ea typeface="Calibri"/>
              </a:rPr>
              <a:t>मम प्रियाः देश-वासिनः ! </a:t>
            </a:r>
            <a:r>
              <a:rPr lang="sa-IN" sz="4000" dirty="0" smtClean="0">
                <a:solidFill>
                  <a:srgbClr val="7030A0"/>
                </a:solidFill>
                <a:ea typeface="Calibri"/>
              </a:rPr>
              <a:t>नमस्कारः</a:t>
            </a:r>
            <a:r>
              <a:rPr lang="en-US" sz="4000" dirty="0" smtClean="0">
                <a:solidFill>
                  <a:srgbClr val="7030A0"/>
                </a:solidFill>
                <a:latin typeface="Mangal"/>
                <a:ea typeface="Calibri"/>
              </a:rPr>
              <a:t>|</a:t>
            </a:r>
            <a:endParaRPr lang="en-US" sz="4000" dirty="0"/>
          </a:p>
        </p:txBody>
      </p:sp>
    </p:spTree>
    <p:extLst>
      <p:ext uri="{BB962C8B-B14F-4D97-AF65-F5344CB8AC3E}">
        <p14:creationId xmlns:p14="http://schemas.microsoft.com/office/powerpoint/2010/main" val="1266656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533400"/>
            <a:ext cx="7315200" cy="5562600"/>
          </a:xfrm>
        </p:spPr>
        <p:txBody>
          <a:bodyPr>
            <a:noAutofit/>
          </a:bodyPr>
          <a:lstStyle/>
          <a:p>
            <a:pPr marL="0" lvl="0">
              <a:lnSpc>
                <a:spcPct val="115000"/>
              </a:lnSpc>
              <a:spcBef>
                <a:spcPts val="0"/>
              </a:spcBef>
              <a:spcAft>
                <a:spcPts val="1000"/>
              </a:spcAft>
              <a:buClr>
                <a:srgbClr val="2DA2BF"/>
              </a:buClr>
            </a:pPr>
            <a:r>
              <a:rPr lang="sa-IN" sz="4000" dirty="0">
                <a:solidFill>
                  <a:srgbClr val="7030A0"/>
                </a:solidFill>
                <a:ea typeface="Times New Roman"/>
              </a:rPr>
              <a:t>कतिपय-दिनेभ्यः पूर्वम् अहं कर्णाटकस्य बालमित्रैः सह </a:t>
            </a:r>
            <a:r>
              <a:rPr lang="hi-IN" sz="4000" dirty="0">
                <a:solidFill>
                  <a:srgbClr val="7030A0"/>
                </a:solidFill>
                <a:latin typeface="Calibri"/>
                <a:ea typeface="Times New Roman"/>
              </a:rPr>
              <a:t>परोक्ष</a:t>
            </a:r>
            <a:r>
              <a:rPr lang="sa-IN" sz="4000" dirty="0">
                <a:solidFill>
                  <a:srgbClr val="7030A0"/>
                </a:solidFill>
                <a:latin typeface="Calibri"/>
                <a:ea typeface="Times New Roman"/>
              </a:rPr>
              <a:t>-</a:t>
            </a:r>
            <a:r>
              <a:rPr lang="hi-IN" sz="4000" dirty="0">
                <a:solidFill>
                  <a:srgbClr val="7030A0"/>
                </a:solidFill>
                <a:latin typeface="Calibri"/>
                <a:ea typeface="Times New Roman"/>
              </a:rPr>
              <a:t>संवाद</a:t>
            </a:r>
            <a:r>
              <a:rPr lang="sa-IN" sz="4000" dirty="0">
                <a:solidFill>
                  <a:srgbClr val="7030A0"/>
                </a:solidFill>
                <a:latin typeface="Calibri"/>
                <a:ea typeface="Times New Roman"/>
              </a:rPr>
              <a:t>स्य </a:t>
            </a:r>
            <a:r>
              <a:rPr lang="hi-IN" sz="4000" dirty="0">
                <a:solidFill>
                  <a:srgbClr val="7030A0"/>
                </a:solidFill>
                <a:latin typeface="Calibri"/>
                <a:ea typeface="Times New Roman"/>
              </a:rPr>
              <a:t>अवस</a:t>
            </a:r>
            <a:r>
              <a:rPr lang="sa-IN" sz="4000" dirty="0">
                <a:solidFill>
                  <a:srgbClr val="7030A0"/>
                </a:solidFill>
                <a:latin typeface="Calibri"/>
                <a:ea typeface="Times New Roman"/>
              </a:rPr>
              <a:t>रं लब्धवान् </a:t>
            </a:r>
            <a:r>
              <a:rPr lang="en-IN" sz="4000" dirty="0">
                <a:solidFill>
                  <a:srgbClr val="7030A0"/>
                </a:solidFill>
                <a:latin typeface="Calibri"/>
                <a:ea typeface="Times New Roman"/>
                <a:cs typeface="Mangal"/>
              </a:rPr>
              <a:t>|</a:t>
            </a:r>
            <a:r>
              <a:rPr lang="en-IN" sz="4000" dirty="0">
                <a:solidFill>
                  <a:srgbClr val="7030A0"/>
                </a:solidFill>
                <a:latin typeface="Mangal"/>
                <a:ea typeface="Times New Roman"/>
              </a:rPr>
              <a:t> </a:t>
            </a:r>
            <a:r>
              <a:rPr lang="en-IN" sz="4000" dirty="0">
                <a:solidFill>
                  <a:srgbClr val="7030A0"/>
                </a:solidFill>
                <a:latin typeface="Calibri"/>
                <a:ea typeface="Times New Roman"/>
                <a:cs typeface="Mangal"/>
              </a:rPr>
              <a:t>Times Group</a:t>
            </a:r>
            <a:r>
              <a:rPr lang="sa-IN" sz="4000" dirty="0">
                <a:solidFill>
                  <a:srgbClr val="7030A0"/>
                </a:solidFill>
                <a:latin typeface="Calibri"/>
                <a:ea typeface="Times New Roman"/>
              </a:rPr>
              <a:t> - इत्यस्य </a:t>
            </a:r>
            <a:r>
              <a:rPr lang="en-IN" sz="4000" dirty="0">
                <a:solidFill>
                  <a:srgbClr val="7030A0"/>
                </a:solidFill>
                <a:latin typeface="Calibri"/>
                <a:ea typeface="Times New Roman"/>
                <a:cs typeface="Mangal"/>
              </a:rPr>
              <a:t>‘</a:t>
            </a:r>
            <a:r>
              <a:rPr lang="hi-IN" sz="4000" dirty="0">
                <a:solidFill>
                  <a:srgbClr val="7030A0"/>
                </a:solidFill>
                <a:latin typeface="Calibri"/>
                <a:ea typeface="Times New Roman"/>
              </a:rPr>
              <a:t>विजय</a:t>
            </a:r>
            <a:r>
              <a:rPr lang="sa-IN" sz="4000" dirty="0">
                <a:solidFill>
                  <a:srgbClr val="7030A0"/>
                </a:solidFill>
                <a:latin typeface="Calibri"/>
                <a:ea typeface="Times New Roman"/>
              </a:rPr>
              <a:t>-</a:t>
            </a:r>
            <a:r>
              <a:rPr lang="hi-IN" sz="4000" dirty="0">
                <a:solidFill>
                  <a:srgbClr val="7030A0"/>
                </a:solidFill>
                <a:latin typeface="Calibri"/>
                <a:ea typeface="Times New Roman"/>
              </a:rPr>
              <a:t>क</a:t>
            </a:r>
            <a:r>
              <a:rPr lang="sa-IN" sz="4000" dirty="0">
                <a:solidFill>
                  <a:srgbClr val="7030A0"/>
                </a:solidFill>
                <a:latin typeface="Calibri"/>
                <a:ea typeface="Times New Roman"/>
              </a:rPr>
              <a:t>र्णा</a:t>
            </a:r>
            <a:r>
              <a:rPr lang="hi-IN" sz="4000" dirty="0">
                <a:solidFill>
                  <a:srgbClr val="7030A0"/>
                </a:solidFill>
                <a:latin typeface="Calibri"/>
                <a:ea typeface="Times New Roman"/>
              </a:rPr>
              <a:t>टक</a:t>
            </a:r>
            <a:r>
              <a:rPr lang="en-IN" sz="4000" dirty="0">
                <a:solidFill>
                  <a:srgbClr val="7030A0"/>
                </a:solidFill>
                <a:latin typeface="Calibri"/>
                <a:ea typeface="Times New Roman"/>
                <a:cs typeface="Mangal"/>
              </a:rPr>
              <a:t>’</a:t>
            </a:r>
            <a:r>
              <a:rPr lang="sa-IN" sz="4000" dirty="0">
                <a:solidFill>
                  <a:srgbClr val="7030A0"/>
                </a:solidFill>
                <a:latin typeface="Calibri"/>
                <a:ea typeface="Times New Roman"/>
              </a:rPr>
              <a:t>-वार्तापत्रं </a:t>
            </a:r>
            <a:r>
              <a:rPr lang="hi-IN" sz="4000" dirty="0">
                <a:solidFill>
                  <a:srgbClr val="7030A0"/>
                </a:solidFill>
                <a:latin typeface="Calibri"/>
                <a:ea typeface="Times New Roman"/>
              </a:rPr>
              <a:t>बाल</a:t>
            </a:r>
            <a:r>
              <a:rPr lang="sa-IN" sz="4000" dirty="0">
                <a:solidFill>
                  <a:srgbClr val="7030A0"/>
                </a:solidFill>
                <a:latin typeface="Calibri"/>
                <a:ea typeface="Times New Roman"/>
              </a:rPr>
              <a:t>-</a:t>
            </a:r>
            <a:r>
              <a:rPr lang="hi-IN" sz="4000" dirty="0">
                <a:solidFill>
                  <a:srgbClr val="7030A0"/>
                </a:solidFill>
                <a:latin typeface="Calibri"/>
                <a:ea typeface="Times New Roman"/>
              </a:rPr>
              <a:t>दिव</a:t>
            </a:r>
            <a:r>
              <a:rPr lang="sa-IN" sz="4000" dirty="0">
                <a:solidFill>
                  <a:srgbClr val="7030A0"/>
                </a:solidFill>
                <a:latin typeface="Calibri"/>
                <a:ea typeface="Times New Roman"/>
              </a:rPr>
              <a:t>सावसरे</a:t>
            </a:r>
            <a:r>
              <a:rPr lang="en-IN" sz="4000" dirty="0">
                <a:solidFill>
                  <a:srgbClr val="7030A0"/>
                </a:solidFill>
                <a:latin typeface="Calibri"/>
                <a:ea typeface="Times New Roman"/>
                <a:cs typeface="Mangal"/>
              </a:rPr>
              <a:t>,</a:t>
            </a:r>
            <a:r>
              <a:rPr lang="sa-IN" sz="4000" dirty="0">
                <a:solidFill>
                  <a:srgbClr val="7030A0"/>
                </a:solidFill>
                <a:latin typeface="Calibri"/>
                <a:ea typeface="Times New Roman"/>
              </a:rPr>
              <a:t> प्राथमिक-प्रयासम् अकरोत् यस्मिन् साग्रहं बालाः प्रेरिताः यत्ते प्रधानमन्त्रिणं पत्रं लिखेयुः </a:t>
            </a:r>
            <a:r>
              <a:rPr lang="en-IN" sz="4000" dirty="0">
                <a:solidFill>
                  <a:srgbClr val="7030A0"/>
                </a:solidFill>
                <a:latin typeface="Calibri"/>
                <a:ea typeface="Times New Roman"/>
                <a:cs typeface="Mangal"/>
              </a:rPr>
              <a:t>|</a:t>
            </a:r>
            <a:endParaRPr lang="en-US" sz="4000" dirty="0">
              <a:solidFill>
                <a:prstClr val="black"/>
              </a:solidFill>
            </a:endParaRPr>
          </a:p>
          <a:p>
            <a:endParaRPr lang="en-US" sz="4000" dirty="0"/>
          </a:p>
        </p:txBody>
      </p:sp>
    </p:spTree>
    <p:extLst>
      <p:ext uri="{BB962C8B-B14F-4D97-AF65-F5344CB8AC3E}">
        <p14:creationId xmlns:p14="http://schemas.microsoft.com/office/powerpoint/2010/main" val="595622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657600"/>
            <a:ext cx="7239000" cy="1752600"/>
          </a:xfrm>
        </p:spPr>
        <p:txBody>
          <a:bodyPr>
            <a:noAutofit/>
          </a:bodyPr>
          <a:lstStyle/>
          <a:p>
            <a:r>
              <a:rPr lang="pt-BR" sz="4000" dirty="0"/>
              <a:t>dhanyavAdaH - idAnim atrApi -&gt; </a:t>
            </a:r>
            <a:r>
              <a:rPr lang="pt-BR" sz="4000" dirty="0">
                <a:hlinkClick r:id="rId2"/>
              </a:rPr>
              <a:t>https://archive.org/details/manogatam</a:t>
            </a:r>
            <a:r>
              <a:rPr lang="pt-BR" sz="40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467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9928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96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4930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685801"/>
            <a:ext cx="78485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2548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762000"/>
            <a:ext cx="7391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7524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762000"/>
            <a:ext cx="7467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3016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914400"/>
            <a:ext cx="762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1556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46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656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19113"/>
            <a:ext cx="3657600" cy="588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568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2" y="990600"/>
            <a:ext cx="754380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6336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315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8110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609602"/>
            <a:ext cx="7791451"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4720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2" y="762000"/>
            <a:ext cx="723900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232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772400"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143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528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924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8580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1" y="609600"/>
            <a:ext cx="7924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8646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5417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086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150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467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3121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2133600"/>
            <a:ext cx="7467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4746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762000"/>
            <a:ext cx="7315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5879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828800"/>
            <a:ext cx="7620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3888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848600"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89316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858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0314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1"/>
            <a:ext cx="7010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9997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1"/>
            <a:ext cx="7086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8416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3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608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781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4183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990600"/>
            <a:ext cx="670560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389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162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0985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086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3308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2158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219200"/>
            <a:ext cx="6477001"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8448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1"/>
            <a:ext cx="7010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9867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086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5468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371599"/>
            <a:ext cx="6858001" cy="373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8606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1524001"/>
            <a:ext cx="6629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683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934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5425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0"/>
            <a:ext cx="7543800" cy="5181600"/>
          </a:xfrm>
        </p:spPr>
        <p:txBody>
          <a:bodyPr>
            <a:normAutofit/>
          </a:bodyPr>
          <a:lstStyle/>
          <a:p>
            <a:endParaRPr lang="sa-IN" sz="4000" dirty="0" smtClean="0"/>
          </a:p>
          <a:p>
            <a:r>
              <a:rPr lang="sa-IN" sz="4000" dirty="0" smtClean="0">
                <a:solidFill>
                  <a:srgbClr val="FF0000"/>
                </a:solidFill>
              </a:rPr>
              <a:t>Animation  Sanskrit story ...</a:t>
            </a:r>
          </a:p>
          <a:p>
            <a:endParaRPr lang="sa-IN" sz="4000" dirty="0"/>
          </a:p>
          <a:p>
            <a:endParaRPr lang="sa-IN" sz="4000" dirty="0" smtClean="0"/>
          </a:p>
          <a:p>
            <a:r>
              <a:rPr lang="en-US" sz="4000" dirty="0" smtClean="0"/>
              <a:t>https</a:t>
            </a:r>
            <a:r>
              <a:rPr lang="en-US" sz="4000" dirty="0"/>
              <a:t>://www.youtube.com/watch?v=WfGQcNo-gRA&amp;t=69s</a:t>
            </a:r>
          </a:p>
        </p:txBody>
      </p:sp>
    </p:spTree>
    <p:extLst>
      <p:ext uri="{BB962C8B-B14F-4D97-AF65-F5344CB8AC3E}">
        <p14:creationId xmlns:p14="http://schemas.microsoft.com/office/powerpoint/2010/main" val="13612207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62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198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6612</TotalTime>
  <Words>727</Words>
  <Application>Microsoft Office PowerPoint</Application>
  <PresentationFormat>On-screen Show (4:3)</PresentationFormat>
  <Paragraphs>157</Paragraphs>
  <Slides>109</Slides>
  <Notes>3</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संस्कृतस्य आधुनिकं स्वरूपम्         ... बलदेवानन्द-सागरः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 माहेश्वराणि सूत्राणि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https://slabhyankar.wordpress.com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152</cp:revision>
  <dcterms:created xsi:type="dcterms:W3CDTF">2018-12-16T03:42:19Z</dcterms:created>
  <dcterms:modified xsi:type="dcterms:W3CDTF">2019-01-17T12:46:43Z</dcterms:modified>
</cp:coreProperties>
</file>